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37"/>
  </p:notesMasterIdLst>
  <p:handoutMasterIdLst>
    <p:handoutMasterId r:id="rId38"/>
  </p:handoutMasterIdLst>
  <p:sldIdLst>
    <p:sldId id="258" r:id="rId5"/>
    <p:sldId id="265" r:id="rId6"/>
    <p:sldId id="272" r:id="rId7"/>
    <p:sldId id="268" r:id="rId8"/>
    <p:sldId id="300" r:id="rId9"/>
    <p:sldId id="301" r:id="rId10"/>
    <p:sldId id="282" r:id="rId11"/>
    <p:sldId id="303" r:id="rId12"/>
    <p:sldId id="305" r:id="rId13"/>
    <p:sldId id="306" r:id="rId14"/>
    <p:sldId id="302" r:id="rId15"/>
    <p:sldId id="292" r:id="rId16"/>
    <p:sldId id="307" r:id="rId17"/>
    <p:sldId id="308" r:id="rId18"/>
    <p:sldId id="309" r:id="rId19"/>
    <p:sldId id="310" r:id="rId20"/>
    <p:sldId id="311" r:id="rId21"/>
    <p:sldId id="315" r:id="rId22"/>
    <p:sldId id="312" r:id="rId23"/>
    <p:sldId id="313" r:id="rId24"/>
    <p:sldId id="287" r:id="rId25"/>
    <p:sldId id="316" r:id="rId26"/>
    <p:sldId id="317" r:id="rId27"/>
    <p:sldId id="318" r:id="rId28"/>
    <p:sldId id="319" r:id="rId29"/>
    <p:sldId id="320" r:id="rId30"/>
    <p:sldId id="321" r:id="rId31"/>
    <p:sldId id="322" r:id="rId32"/>
    <p:sldId id="324" r:id="rId33"/>
    <p:sldId id="325" r:id="rId34"/>
    <p:sldId id="314" r:id="rId35"/>
    <p:sldId id="299" r:id="rId36"/>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Speak Pro" panose="020B0604020202020204" charset="0"/>
      <p:regular r:id="rId43"/>
      <p:bold r:id="rId44"/>
      <p:italic r:id="rId45"/>
      <p:boldItalic r:id="rId46"/>
    </p:embeddedFont>
    <p:embeddedFont>
      <p:font typeface="Avenir Next LT Pro" panose="020B060402020202020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CEA59436-EAE1-4F68-A4D4-394285299F1D}">
          <p14:sldIdLst>
            <p14:sldId id="258"/>
            <p14:sldId id="265"/>
          </p14:sldIdLst>
        </p14:section>
        <p14:section name="DAT VAN DE" id="{F03EE6DC-CE40-4E19-8C7C-204033BB7086}">
          <p14:sldIdLst>
            <p14:sldId id="272"/>
            <p14:sldId id="268"/>
            <p14:sldId id="300"/>
            <p14:sldId id="301"/>
          </p14:sldIdLst>
        </p14:section>
        <p14:section name="MUC TIEU DE TAI" id="{3499EF03-7E35-4854-8F9E-1393A2B15F07}">
          <p14:sldIdLst>
            <p14:sldId id="282"/>
            <p14:sldId id="303"/>
            <p14:sldId id="305"/>
            <p14:sldId id="306"/>
            <p14:sldId id="302"/>
          </p14:sldIdLst>
        </p14:section>
        <p14:section name="NOI DUNG NGHIEN CUU" id="{6B4917B4-0C81-44B9-90FB-B85D5F8CF52A}">
          <p14:sldIdLst>
            <p14:sldId id="292"/>
            <p14:sldId id="307"/>
            <p14:sldId id="308"/>
            <p14:sldId id="309"/>
            <p14:sldId id="310"/>
            <p14:sldId id="311"/>
            <p14:sldId id="315"/>
            <p14:sldId id="312"/>
            <p14:sldId id="313"/>
          </p14:sldIdLst>
        </p14:section>
        <p14:section name="KET QUA DAT DUOC" id="{36CA2E03-C1EF-490F-995D-77504D578F68}">
          <p14:sldIdLst>
            <p14:sldId id="287"/>
            <p14:sldId id="316"/>
            <p14:sldId id="317"/>
            <p14:sldId id="318"/>
            <p14:sldId id="319"/>
            <p14:sldId id="320"/>
            <p14:sldId id="321"/>
            <p14:sldId id="322"/>
            <p14:sldId id="324"/>
            <p14:sldId id="325"/>
          </p14:sldIdLst>
        </p14:section>
        <p14:section name="PHUONG HUONG PHAT TRIEN" id="{0BF395F8-2076-4851-BE4B-E9EFB87158B1}">
          <p14:sldIdLst>
            <p14:sldId id="314"/>
          </p14:sldIdLst>
        </p14:section>
        <p14:section name="THANK YOU" id="{C965211F-737F-4E15-9DFB-0C8C5484BB95}">
          <p14:sldIdLst>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756"/>
    <a:srgbClr val="A82383"/>
    <a:srgbClr val="C41C63"/>
    <a:srgbClr val="FF4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4280" autoAdjust="0"/>
  </p:normalViewPr>
  <p:slideViewPr>
    <p:cSldViewPr snapToGrid="0">
      <p:cViewPr varScale="1">
        <p:scale>
          <a:sx n="72" d="100"/>
          <a:sy n="72" d="100"/>
        </p:scale>
        <p:origin x="732" y="72"/>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8/15/2021</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8/15/2021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Trong bước đầu tiên, một hình ảnh được nhập vào mà OCR là</a:t>
            </a:r>
            <a:r>
              <a:rPr lang="en-US" smtClean="0"/>
              <a:t> </a:t>
            </a:r>
            <a:r>
              <a:rPr lang="vi-VN" smtClean="0"/>
              <a:t>cần được thực hiện sau khi hình ảnh chuyển qua bước "Ngưỡng thích ứng", trong đó nó được chuyển đổi thành </a:t>
            </a:r>
            <a:r>
              <a:rPr lang="en-US" smtClean="0"/>
              <a:t>hình</a:t>
            </a:r>
            <a:r>
              <a:rPr lang="en-US" baseline="0" smtClean="0"/>
              <a:t> ảnh nhị phân</a:t>
            </a:r>
            <a:r>
              <a:rPr lang="vi-VN" smtClean="0"/>
              <a:t>.</a:t>
            </a:r>
            <a:endParaRPr lang="en-US" smtClean="0"/>
          </a:p>
          <a:p>
            <a:r>
              <a:rPr lang="vi-VN" smtClean="0"/>
              <a:t>Hình ảnh nhị phân sau đó được xử lý thêm thành "Phân tích thành phần được kết nối", trong đó việc tách văn bản / từ đã được</a:t>
            </a:r>
            <a:r>
              <a:rPr lang="en-US" smtClean="0"/>
              <a:t> </a:t>
            </a:r>
            <a:r>
              <a:rPr lang="vi-VN" smtClean="0"/>
              <a:t>thực hiện với </a:t>
            </a:r>
            <a:r>
              <a:rPr lang="en-US" smtClean="0"/>
              <a:t>đường</a:t>
            </a:r>
            <a:r>
              <a:rPr lang="en-US" baseline="0" smtClean="0"/>
              <a:t> viền chữ viết</a:t>
            </a:r>
            <a:r>
              <a:rPr lang="vi-VN" smtClean="0"/>
              <a:t>.Các ký tự được phác thảo tiếp tục được gửi đến thẻ 2 chiều để nhận dạng từ. Trong Pass-1, văn bản / từ được nhận dạng được tiếp tục xử lý thành</a:t>
            </a:r>
            <a:r>
              <a:rPr lang="en-US" smtClean="0"/>
              <a:t> </a:t>
            </a:r>
            <a:r>
              <a:rPr lang="vi-VN" smtClean="0"/>
              <a:t>bộ phân loại thích ứng coi dữ liệu là dữ liệu được đào tạo. Bây giờ văn bản sẽ được nhận dạng lại lần thứ hai nhưng bây giờ nó sẽ</a:t>
            </a:r>
            <a:r>
              <a:rPr lang="en-US" smtClean="0"/>
              <a:t> </a:t>
            </a:r>
            <a:r>
              <a:rPr lang="vi-VN" smtClean="0"/>
              <a:t>sử dụng bộ phân loại thích ứng để nhận dạng.</a:t>
            </a:r>
            <a:endParaRPr lang="en-US" smtClean="0"/>
          </a:p>
          <a:p>
            <a:r>
              <a:rPr lang="vi-VN" smtClean="0"/>
              <a:t>Lý do đằng sau sự </a:t>
            </a:r>
            <a:r>
              <a:rPr lang="en-US" smtClean="0"/>
              <a:t>nhận</a:t>
            </a:r>
            <a:r>
              <a:rPr lang="en-US" baseline="0" smtClean="0"/>
              <a:t> biết</a:t>
            </a:r>
            <a:r>
              <a:rPr lang="vi-VN" smtClean="0"/>
              <a:t> lần thứ hai là để biết ngữ cảnh của văn bản từ Pass-1 và sau đó trong lần thứ hai, thứ ba</a:t>
            </a:r>
            <a:r>
              <a:rPr lang="en-US" smtClean="0"/>
              <a:t> </a:t>
            </a:r>
            <a:r>
              <a:rPr lang="vi-VN" smtClean="0"/>
              <a:t>và như vậy, nó có thể được nhận ra một cách dễ dàng.</a:t>
            </a:r>
            <a:endParaRPr lang="en-US"/>
          </a:p>
        </p:txBody>
      </p:sp>
      <p:sp>
        <p:nvSpPr>
          <p:cNvPr id="4" name="Slide Number Placeholder 3"/>
          <p:cNvSpPr>
            <a:spLocks noGrp="1"/>
          </p:cNvSpPr>
          <p:nvPr>
            <p:ph type="sldNum" sz="quarter" idx="10"/>
          </p:nvPr>
        </p:nvSpPr>
        <p:spPr/>
        <p:txBody>
          <a:bodyPr/>
          <a:lstStyle/>
          <a:p>
            <a:fld id="{0FBDF500-FE05-4D50-AB42-37EDEB80A66C}" type="slidenum">
              <a:rPr lang="en-US" smtClean="0"/>
              <a:t>19</a:t>
            </a:fld>
            <a:endParaRPr lang="en-US" dirty="0"/>
          </a:p>
        </p:txBody>
      </p:sp>
    </p:spTree>
    <p:extLst>
      <p:ext uri="{BB962C8B-B14F-4D97-AF65-F5344CB8AC3E}">
        <p14:creationId xmlns:p14="http://schemas.microsoft.com/office/powerpoint/2010/main" val="3443445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8/15/2021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latin typeface="Arial" panose="020B0604020202020204" pitchFamily="34" charset="0"/>
                <a:cs typeface="Arial" panose="020B0604020202020204" pitchFamily="34" charset="0"/>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A19865D4-BE98-46E3-A6B7-4F34A5E5D254}" type="datetime1">
              <a:rPr lang="en-US" smtClean="0"/>
              <a:pPr/>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atin typeface="Arial" panose="020B0604020202020204" pitchFamily="34" charset="0"/>
                <a:cs typeface="Arial" panose="020B0604020202020204" pitchFamily="34" charset="0"/>
              </a:defRPr>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055060C0-AC53-4D64-ABD7-4A55C0A77859}" type="datetime1">
              <a:rPr lang="en-US" smtClean="0"/>
              <a:pPr/>
              <a:t>8/15/2021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atin typeface="Arial" panose="020B0604020202020204" pitchFamily="34" charset="0"/>
                <a:cs typeface="Arial" panose="020B0604020202020204" pitchFamily="34" charset="0"/>
              </a:defRPr>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DD6BC66F-F4C2-4254-902A-540C5FFDD766}" type="datetime1">
              <a:rPr lang="en-US" smtClean="0"/>
              <a:pPr/>
              <a:t>8/15/2021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latin typeface="Arial" panose="020B0604020202020204" pitchFamily="34" charset="0"/>
                <a:cs typeface="Arial" panose="020B0604020202020204" pitchFamily="34" charset="0"/>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734453F6-9CD2-44E4-BBC5-2899F0ED8F61}" type="datetime1">
              <a:rPr lang="en-US" smtClean="0"/>
              <a:pPr/>
              <a:t>8/15/2021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atin typeface="Arial" panose="020B0604020202020204" pitchFamily="34" charset="0"/>
                <a:cs typeface="Arial" panose="020B0604020202020204" pitchFamily="34" charset="0"/>
              </a:defRPr>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0C19AD0-5F22-4AC8-A079-4E7FF62CE0BA}" type="datetime1">
              <a:rPr lang="en-US" smtClean="0"/>
              <a:pPr/>
              <a:t>8/15/2021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atin typeface="Arial" panose="020B0604020202020204" pitchFamily="34" charset="0"/>
                <a:cs typeface="Arial" panose="020B0604020202020204" pitchFamily="34" charset="0"/>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56FFA05-2726-422B-A595-CD6EE4C03A22}" type="datetime1">
              <a:rPr lang="en-US" smtClean="0"/>
              <a:pPr/>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latin typeface="Arial" panose="020B0604020202020204" pitchFamily="34" charset="0"/>
                <a:cs typeface="Arial" panose="020B0604020202020204" pitchFamily="34" charset="0"/>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7DDC830-91D4-4D76-B486-41F29E6EE30C}" type="datetime1">
              <a:rPr lang="en-US" smtClean="0"/>
              <a:pPr/>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atin typeface="Arial" panose="020B0604020202020204" pitchFamily="34" charset="0"/>
                <a:cs typeface="Arial" panose="020B0604020202020204" pitchFamily="34" charset="0"/>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B855260-6F71-4500-AA56-E197C8A5E92E}" type="datetime1">
              <a:rPr lang="en-US" smtClean="0"/>
              <a:pPr/>
              <a:t>8/15/2021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latin typeface="Arial" panose="020B0604020202020204" pitchFamily="34" charset="0"/>
                <a:cs typeface="Arial" panose="020B0604020202020204" pitchFamily="34" charset="0"/>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smtClean="0"/>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2401007-55FE-4B9E-99B0-5FCA5C63BEEE}" type="datetime1">
              <a:rPr lang="en-US" smtClean="0"/>
              <a:pPr/>
              <a:t>8/15/2021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latin typeface="Arial" panose="020B0604020202020204" pitchFamily="34" charset="0"/>
                <a:cs typeface="Arial" panose="020B0604020202020204" pitchFamily="34" charset="0"/>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atin typeface="Arial" panose="020B0604020202020204" pitchFamily="34" charset="0"/>
                <a:cs typeface="Arial" panose="020B0604020202020204" pitchFamily="34" charset="0"/>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76871A2B-ADE3-40A2-A02A-09FC8B80F731}" type="datetime1">
              <a:rPr lang="en-US" smtClean="0"/>
              <a:pPr/>
              <a:t>8/15/2021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8/15/2021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atin typeface="Arial" panose="020B0604020202020204" pitchFamily="34" charset="0"/>
                <a:cs typeface="Arial" panose="020B0604020202020204" pitchFamily="34" charset="0"/>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5B3913D-DE21-4303-8F9D-A21ACDBC3B69}" type="datetime1">
              <a:rPr lang="en-US" smtClean="0"/>
              <a:pPr/>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latin typeface="Arial" panose="020B0604020202020204" pitchFamily="34" charset="0"/>
                <a:cs typeface="Arial" panose="020B0604020202020204" pitchFamily="34" charset="0"/>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C51E45D-B5D1-4EF4-9967-78E83BC898CC}" type="datetime1">
              <a:rPr lang="en-US" smtClean="0"/>
              <a:pPr/>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atin typeface="Arial" panose="020B0604020202020204" pitchFamily="34" charset="0"/>
                <a:cs typeface="Arial" panose="020B0604020202020204" pitchFamily="34" charset="0"/>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5BAB17F-C031-4630-8FA3-EE6012C20DEF}" type="datetime1">
              <a:rPr lang="en-US" smtClean="0"/>
              <a:pPr/>
              <a:t>8/15/2021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atin typeface="Arial" panose="020B0604020202020204" pitchFamily="34" charset="0"/>
                <a:cs typeface="Arial" panose="020B0604020202020204"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latin typeface="Arial" panose="020B0604020202020204" pitchFamily="34" charset="0"/>
                <a:cs typeface="Arial" panose="020B0604020202020204" pitchFamily="34" charset="0"/>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406CC0F-AE50-44ED-8007-5467636E4C42}" type="datetime1">
              <a:rPr lang="en-US" smtClean="0"/>
              <a:pPr/>
              <a:t>8/15/2021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atin typeface="Arial" panose="020B0604020202020204" pitchFamily="34" charset="0"/>
                <a:cs typeface="Arial" panose="020B0604020202020204" pitchFamily="34" charset="0"/>
              </a:defRPr>
            </a:lvl1pPr>
          </a:lstStyle>
          <a:p>
            <a:r>
              <a:rPr lang="en-US" smtClean="0"/>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atin typeface="Arial" panose="020B0604020202020204" pitchFamily="34" charset="0"/>
                <a:cs typeface="Arial" panose="020B0604020202020204" pitchFamily="34" charset="0"/>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F5BCE4A-56A6-49EC-A673-D7F2D2D770DB}" type="datetime1">
              <a:rPr lang="en-US" smtClean="0"/>
              <a:pPr/>
              <a:t>8/15/2021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atin typeface="Arial" panose="020B0604020202020204" pitchFamily="34" charset="0"/>
                <a:cs typeface="Arial" panose="020B0604020202020204" pitchFamily="34" charset="0"/>
              </a:defRPr>
            </a:lvl1pPr>
          </a:lstStyle>
          <a:p>
            <a:r>
              <a:rPr lang="en-US" smtClean="0"/>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atin typeface="Arial" panose="020B0604020202020204" pitchFamily="34" charset="0"/>
                <a:cs typeface="Arial" panose="020B0604020202020204" pitchFamily="34" charset="0"/>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F6EF2B0D-49A2-441C-B800-8DA3FF9758CE}" type="datetime1">
              <a:rPr lang="en-US" smtClean="0"/>
              <a:pPr/>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5D5FDB-2FE7-44AD-B9BD-8BEF95F41952}" type="datetime1">
              <a:rPr lang="en-US" smtClean="0"/>
              <a:pPr/>
              <a:t>8/15/2021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latin typeface="Arial" panose="020B0604020202020204" pitchFamily="34" charset="0"/>
                <a:cs typeface="Arial" panose="020B0604020202020204" pitchFamily="34" charset="0"/>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atin typeface="Arial" panose="020B0604020202020204" pitchFamily="34" charset="0"/>
                <a:cs typeface="Arial" panose="020B0604020202020204" pitchFamily="34" charset="0"/>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9753FB07-8F96-4A12-BC7E-21F8E0954886}" type="datetime1">
              <a:rPr lang="en-US" smtClean="0"/>
              <a:pPr/>
              <a:t>8/15/2021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latin typeface="Arial" panose="020B0604020202020204" pitchFamily="34" charset="0"/>
                <a:cs typeface="Arial" panose="020B0604020202020204" pitchFamily="34" charset="0"/>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8790E14-8D81-41DD-8E4A-1160D6D337E4}" type="datetime1">
              <a:rPr lang="en-US" smtClean="0"/>
              <a:pPr/>
              <a:t>8/15/2021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latin typeface="Arial" panose="020B0604020202020204" pitchFamily="34" charset="0"/>
                <a:cs typeface="Arial" panose="020B0604020202020204" pitchFamily="34" charset="0"/>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atin typeface="Arial" panose="020B0604020202020204" pitchFamily="34" charset="0"/>
                <a:cs typeface="Arial" panose="020B0604020202020204" pitchFamily="34" charset="0"/>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F825738-C96E-44D6-94FE-78EC73B11312}" type="datetime1">
              <a:rPr lang="en-US" smtClean="0"/>
              <a:pPr/>
              <a:t>8/15/2021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alphaModFix amt="78000"/>
            <a:lum/>
          </a:blip>
          <a:srcRect/>
          <a:stretch>
            <a:fillRect t="-9000" b="-9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8/15/2021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atin typeface="Arial" panose="020B0604020202020204" pitchFamily="34" charset="0"/>
                <a:cs typeface="Arial" panose="020B0604020202020204" pitchFamily="34" charset="0"/>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989398F-A7F5-4300-AD8D-F2211496F365}" type="datetime1">
              <a:rPr lang="en-US" smtClean="0"/>
              <a:pPr/>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latin typeface="Arial" panose="020B0604020202020204" pitchFamily="34" charset="0"/>
                <a:cs typeface="Arial" panose="020B0604020202020204" pitchFamily="34" charset="0"/>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F1D69A2-DE74-4722-929F-847049DD6A45}" type="datetime1">
              <a:rPr lang="en-US" smtClean="0"/>
              <a:pPr/>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smtClean="0"/>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Arial" panose="020B0604020202020204" pitchFamily="34" charset="0"/>
                <a:ea typeface="+mn-ea"/>
                <a:cs typeface="Arial" panose="020B0604020202020204" pitchFamily="34" charset="0"/>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atin typeface="Arial" panose="020B0604020202020204" pitchFamily="34" charset="0"/>
                <a:cs typeface="Arial" panose="020B0604020202020204" pitchFamily="34" charset="0"/>
              </a:defRPr>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B4FDD192-6800-47D0-90F1-7D91FE57976D}" type="datetime1">
              <a:rPr lang="en-US" smtClean="0"/>
              <a:pPr/>
              <a:t>8/15/2021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latin typeface="Arial" panose="020B0604020202020204" pitchFamily="34" charset="0"/>
                <a:cs typeface="Arial" panose="020B0604020202020204" pitchFamily="34" charset="0"/>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ABEC1E2-BCC4-44B2-A3D7-036C18CBFA1C}" type="datetime1">
              <a:rPr lang="en-US" smtClean="0"/>
              <a:pPr/>
              <a:t>8/15/2021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atin typeface="Arial" panose="020B0604020202020204" pitchFamily="34" charset="0"/>
                <a:cs typeface="Arial" panose="020B0604020202020204" pitchFamily="34" charset="0"/>
              </a:defRPr>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7D989723-4BF4-48A4-B5CD-B482435A8942}" type="datetime1">
              <a:rPr lang="en-US" smtClean="0"/>
              <a:pPr/>
              <a:t>8/15/2021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atin typeface="Arial" panose="020B0604020202020204" pitchFamily="34" charset="0"/>
                <a:cs typeface="Arial" panose="020B0604020202020204" pitchFamily="34" charset="0"/>
              </a:defRPr>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smtClean="0"/>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934AF4EC-7DDE-4C95-9956-59513BFBB065}" type="datetime1">
              <a:rPr lang="en-US" smtClean="0"/>
              <a:pPr/>
              <a:t>8/15/2021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atin typeface="Arial" panose="020B0604020202020204" pitchFamily="34" charset="0"/>
                <a:cs typeface="Arial" panose="020B0604020202020204" pitchFamily="34" charset="0"/>
              </a:defRPr>
            </a:lvl1pPr>
          </a:lstStyle>
          <a:p>
            <a:r>
              <a:rPr lang="en-US" noProof="0" smtClean="0"/>
              <a:t>Click icon to add picture</a:t>
            </a:r>
            <a:endParaRPr lang="en-US" noProof="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latin typeface="Arial" panose="020B0604020202020204" pitchFamily="34" charset="0"/>
                <a:cs typeface="Arial" panose="020B0604020202020204" pitchFamily="34" charset="0"/>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11F7C77-DBB5-4D0F-9120-27BDB5B99C32}" type="datetime1">
              <a:rPr lang="en-US" smtClean="0"/>
              <a:pPr/>
              <a:t>8/15/2021</a:t>
            </a:fld>
            <a:endParaRPr lang="en-US"/>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latin typeface="Arial" panose="020B0604020202020204" pitchFamily="34" charset="0"/>
                <a:cs typeface="Arial" panose="020B0604020202020204" pitchFamily="34" charset="0"/>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0DA57DDE-1A3D-4921-8DA7-F028633C78C6}" type="datetime1">
              <a:rPr lang="en-US" smtClean="0"/>
              <a:pPr/>
              <a:t>8/15/2021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7B3A6B8C-51E0-4512-9EB9-DD1BB2387348}" type="datetime1">
              <a:rPr lang="en-US" smtClean="0"/>
              <a:pPr/>
              <a:t>8/15/2021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15065FF-3A74-4B0F-9624-362545A943D5}" type="datetime1">
              <a:rPr lang="en-US" smtClean="0"/>
              <a:pPr/>
              <a:t>8/15/2021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8/15/2021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Arial" panose="020B0604020202020204" pitchFamily="34" charset="0"/>
                <a:ea typeface="+mj-ea"/>
                <a:cs typeface="Arial" panose="020B0604020202020204" pitchFamily="34" charset="0"/>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D578B35B-55DE-4D82-AAED-127142AD1F9F}" type="datetime1">
              <a:rPr lang="en-US" smtClean="0"/>
              <a:pPr/>
              <a:t>8/15/2021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FA441BB-2CCE-42E8-8A4D-47586555D345}" type="datetime1">
              <a:rPr lang="en-US" smtClean="0"/>
              <a:pPr/>
              <a:t>8/15/2021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latin typeface="Arial" panose="020B0604020202020204" pitchFamily="34" charset="0"/>
                <a:cs typeface="Arial" panose="020B0604020202020204" pitchFamily="34" charset="0"/>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smtClean="0"/>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latin typeface="Arial" panose="020B0604020202020204" pitchFamily="34" charset="0"/>
                <a:cs typeface="Arial" panose="020B0604020202020204" pitchFamily="34" charset="0"/>
              </a:defRPr>
            </a:lvl1pPr>
          </a:lstStyle>
          <a:p>
            <a:r>
              <a:rPr lang="en-US" smtClean="0"/>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atin typeface="Arial" panose="020B0604020202020204" pitchFamily="34" charset="0"/>
                <a:cs typeface="Arial" panose="020B0604020202020204" pitchFamily="34" charset="0"/>
              </a:defRPr>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11D0F1A0-84E6-4AA0-9183-7CA10A278BD9}" type="datetime1">
              <a:rPr lang="en-US" smtClean="0"/>
              <a:pPr/>
              <a:t>8/15/2021</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Arial" panose="020B0604020202020204" pitchFamily="34" charset="0"/>
                <a:ea typeface="+mn-ea"/>
                <a:cs typeface="Arial" panose="020B0604020202020204" pitchFamily="34" charset="0"/>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7339F772-C659-4F6E-A95D-21349475745A}" type="datetime1">
              <a:rPr lang="en-US" smtClean="0"/>
              <a:pPr/>
              <a:t>8/15/2021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Arial" panose="020B0604020202020204" pitchFamily="34" charset="0"/>
                <a:ea typeface="+mn-ea"/>
                <a:cs typeface="Arial" panose="020B0604020202020204" pitchFamily="34" charset="0"/>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553C389B-1365-4D57-8640-FE32C76A82BF}" type="datetime1">
              <a:rPr lang="en-US" smtClean="0"/>
              <a:pPr/>
              <a:t>8/15/2021</a:t>
            </a:fld>
            <a:endParaRPr lang="en-US"/>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Arial" panose="020B0604020202020204" pitchFamily="34" charset="0"/>
                <a:ea typeface="+mn-ea"/>
                <a:cs typeface="Arial" panose="020B0604020202020204" pitchFamily="34" charset="0"/>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CF1BB306-77B6-40D8-8A71-1A24515FE48B}" type="datetime1">
              <a:rPr lang="en-US" smtClean="0"/>
              <a:pPr/>
              <a:t>8/15/2021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smtClean="0"/>
              <a:t>Presentation Title</a:t>
            </a:r>
            <a:endParaRPr lang="en-US" dirty="0"/>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Arial" panose="020B0604020202020204" pitchFamily="34" charset="0"/>
                <a:ea typeface="+mn-ea"/>
                <a:cs typeface="Arial" panose="020B0604020202020204" pitchFamily="34" charset="0"/>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latin typeface="Arial" panose="020B0604020202020204" pitchFamily="34" charset="0"/>
                <a:cs typeface="Arial" panose="020B0604020202020204" pitchFamily="34" charset="0"/>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646D3CFD-4D7A-41AC-A46D-B09F422513E8}" type="datetime1">
              <a:rPr lang="en-US" smtClean="0"/>
              <a:pPr/>
              <a:t>8/15/2021</a:t>
            </a:fld>
            <a:endParaRPr lang="en-US"/>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latin typeface="Arial" panose="020B0604020202020204" pitchFamily="34" charset="0"/>
                <a:cs typeface="Arial" panose="020B0604020202020204" pitchFamily="34" charset="0"/>
              </a:defRPr>
            </a:lvl1pPr>
          </a:lstStyle>
          <a:p>
            <a:r>
              <a:rPr lang="en-US" smtClean="0"/>
              <a:t>Presentation Title</a:t>
            </a:r>
            <a:endParaRPr lang="en-US"/>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latin typeface="Arial" panose="020B0604020202020204" pitchFamily="34" charset="0"/>
                <a:cs typeface="Arial" panose="020B0604020202020204" pitchFamily="34" charset="0"/>
              </a:defRPr>
            </a:lvl1pPr>
          </a:lstStyle>
          <a:p>
            <a:fld id="{95CBEC59-7FF9-4688-98DF-89832A0C9025}" type="slidenum">
              <a:rPr lang="en-US" smtClean="0"/>
              <a:pPr/>
              <a:t>‹#›</a:t>
            </a:fld>
            <a:endParaRPr lang="en-US"/>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Arial" panose="020B0604020202020204" pitchFamily="34" charset="0"/>
                <a:ea typeface="+mn-ea"/>
                <a:cs typeface="Arial" panose="020B0604020202020204" pitchFamily="34" charset="0"/>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8/15/2021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smtClean="0"/>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8/15/2021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lum/>
          </a:blip>
          <a:srcRect/>
          <a:stretch>
            <a:fillRect t="-9000" b="-9000"/>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8/15/2021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7.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7.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2.xml"/><Relationship Id="rId5" Type="http://schemas.openxmlformats.org/officeDocument/2006/relationships/image" Target="../media/image45.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44.png"/><Relationship Id="rId7" Type="http://schemas.openxmlformats.org/officeDocument/2006/relationships/image" Target="../media/image59.png"/><Relationship Id="rId2" Type="http://schemas.openxmlformats.org/officeDocument/2006/relationships/image" Target="../media/image43.png"/><Relationship Id="rId1" Type="http://schemas.openxmlformats.org/officeDocument/2006/relationships/slideLayout" Target="../slideLayouts/slideLayout37.xml"/><Relationship Id="rId6" Type="http://schemas.openxmlformats.org/officeDocument/2006/relationships/image" Target="../media/image58.png"/><Relationship Id="rId5" Type="http://schemas.openxmlformats.org/officeDocument/2006/relationships/image" Target="../media/image45.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4.png"/><Relationship Id="rId7" Type="http://schemas.openxmlformats.org/officeDocument/2006/relationships/image" Target="../media/image62.png"/><Relationship Id="rId2" Type="http://schemas.openxmlformats.org/officeDocument/2006/relationships/image" Target="../media/image43.png"/><Relationship Id="rId1" Type="http://schemas.openxmlformats.org/officeDocument/2006/relationships/slideLayout" Target="../slideLayouts/slideLayout37.xml"/><Relationship Id="rId6" Type="http://schemas.openxmlformats.org/officeDocument/2006/relationships/image" Target="../media/image61.jpg"/><Relationship Id="rId5" Type="http://schemas.openxmlformats.org/officeDocument/2006/relationships/image" Target="../media/image45.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3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8" y="4578727"/>
            <a:ext cx="8179381" cy="1433529"/>
          </a:xfrm>
        </p:spPr>
        <p:txBody>
          <a:bodyPr anchor="ctr">
            <a:noAutofit/>
          </a:bodyPr>
          <a:lstStyle/>
          <a:p>
            <a:r>
              <a:rPr lang="en-US" sz="3600" smtClean="0">
                <a:latin typeface="Arial" panose="020B0604020202020204" pitchFamily="34" charset="0"/>
                <a:cs typeface="Arial" panose="020B0604020202020204" pitchFamily="34" charset="0"/>
              </a:rPr>
              <a:t>XỬ LÝ CÔNG THỨC TOÁN HỌC TRÊN NỀN TẢNG WEB FORM</a:t>
            </a:r>
            <a:endParaRPr lang="en-US" sz="36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a:xfrm>
            <a:off x="1812758" y="5962508"/>
            <a:ext cx="7007685" cy="908743"/>
          </a:xfrm>
        </p:spPr>
        <p:txBody>
          <a:bodyPr>
            <a:normAutofit/>
          </a:bodyPr>
          <a:lstStyle/>
          <a:p>
            <a:pPr>
              <a:lnSpc>
                <a:spcPct val="100000"/>
              </a:lnSpc>
              <a:spcBef>
                <a:spcPts val="0"/>
              </a:spcBef>
            </a:pPr>
            <a:r>
              <a:rPr lang="en-US" sz="2400" b="0" smtClean="0">
                <a:latin typeface="Arial" panose="020B0604020202020204" pitchFamily="34" charset="0"/>
                <a:cs typeface="Arial" panose="020B0604020202020204" pitchFamily="34" charset="0"/>
              </a:rPr>
              <a:t>GVHD: TS. Trương Hoàng Vinh</a:t>
            </a:r>
          </a:p>
          <a:p>
            <a:pPr>
              <a:lnSpc>
                <a:spcPct val="100000"/>
              </a:lnSpc>
              <a:spcBef>
                <a:spcPts val="0"/>
              </a:spcBef>
            </a:pPr>
            <a:r>
              <a:rPr lang="en-US" sz="2400" b="0" smtClean="0">
                <a:latin typeface="Arial" panose="020B0604020202020204" pitchFamily="34" charset="0"/>
                <a:cs typeface="Arial" panose="020B0604020202020204" pitchFamily="34" charset="0"/>
              </a:rPr>
              <a:t>SVTH: Nguyễn Văn Bảy. MSSV: 1751012088</a:t>
            </a:r>
            <a:endParaRPr lang="en-US" sz="2400" b="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79FA173-4917-43E5-B91C-3914C1A8D225}"/>
              </a:ext>
            </a:extLst>
          </p:cNvPr>
          <p:cNvSpPr txBox="1">
            <a:spLocks/>
          </p:cNvSpPr>
          <p:nvPr/>
        </p:nvSpPr>
        <p:spPr>
          <a:xfrm>
            <a:off x="2011556" y="1913612"/>
            <a:ext cx="8409519" cy="1786599"/>
          </a:xfrm>
          <a:prstGeom prst="rect">
            <a:avLst/>
          </a:prstGeom>
          <a:ln w="57150">
            <a:solidFill>
              <a:schemeClr val="bg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5500" b="1" kern="1200">
                <a:solidFill>
                  <a:schemeClr val="bg1"/>
                </a:solidFill>
                <a:latin typeface="+mj-lt"/>
                <a:ea typeface="+mj-ea"/>
                <a:cs typeface="+mj-cs"/>
              </a:defRPr>
            </a:lvl1pPr>
          </a:lstStyle>
          <a:p>
            <a:pPr algn="ctr">
              <a:lnSpc>
                <a:spcPct val="100000"/>
              </a:lnSpc>
            </a:pPr>
            <a:r>
              <a:rPr lang="en-US" sz="4400" smtClean="0">
                <a:latin typeface="Arial" panose="020B0604020202020204" pitchFamily="34" charset="0"/>
                <a:cs typeface="Arial" panose="020B0604020202020204" pitchFamily="34" charset="0"/>
              </a:rPr>
              <a:t>KHÓA LUẬN TỐT NGHIỆP</a:t>
            </a:r>
          </a:p>
          <a:p>
            <a:pPr algn="ctr">
              <a:lnSpc>
                <a:spcPct val="100000"/>
              </a:lnSpc>
            </a:pPr>
            <a:r>
              <a:rPr lang="en-US" sz="4400" smtClean="0">
                <a:latin typeface="Arial" panose="020B0604020202020204" pitchFamily="34" charset="0"/>
                <a:cs typeface="Arial" panose="020B0604020202020204" pitchFamily="34" charset="0"/>
              </a:rPr>
              <a:t>NGÀNH KHOA HỌC MÁY TÍNH</a:t>
            </a:r>
            <a:endParaRPr lang="en-US" sz="4400" dirty="0">
              <a:latin typeface="Arial" panose="020B0604020202020204" pitchFamily="34" charset="0"/>
              <a:cs typeface="Arial" panose="020B0604020202020204" pitchFamily="34" charset="0"/>
            </a:endParaRPr>
          </a:p>
        </p:txBody>
      </p:sp>
      <p:sp>
        <p:nvSpPr>
          <p:cNvPr id="8" name="Text Placeholder 6">
            <a:extLst>
              <a:ext uri="{FF2B5EF4-FFF2-40B4-BE49-F238E27FC236}">
                <a16:creationId xmlns:a16="http://schemas.microsoft.com/office/drawing/2014/main" id="{C4252A41-D1CF-4A54-AC0D-995C22071BB3}"/>
              </a:ext>
            </a:extLst>
          </p:cNvPr>
          <p:cNvSpPr txBox="1">
            <a:spLocks/>
          </p:cNvSpPr>
          <p:nvPr/>
        </p:nvSpPr>
        <p:spPr>
          <a:xfrm>
            <a:off x="11069514" y="1083213"/>
            <a:ext cx="831753" cy="407965"/>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smtClean="0"/>
              <a:t>2021</a:t>
            </a:r>
            <a:endParaRPr lang="en-US" sz="2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99" y="487070"/>
            <a:ext cx="4712038" cy="987284"/>
          </a:xfrm>
          <a:prstGeom prst="rect">
            <a:avLst/>
          </a:prstGeom>
        </p:spPr>
      </p:pic>
    </p:spTree>
    <p:extLst>
      <p:ext uri="{BB962C8B-B14F-4D97-AF65-F5344CB8AC3E}">
        <p14:creationId xmlns:p14="http://schemas.microsoft.com/office/powerpoint/2010/main" val="301306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250"/>
                                        <p:tgtEl>
                                          <p:spTgt spid="2"/>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right)">
                                      <p:cBhvr>
                                        <p:cTn id="16" dur="250"/>
                                        <p:tgtEl>
                                          <p:spTgt spid="3">
                                            <p:txEl>
                                              <p:pRg st="0" end="0"/>
                                            </p:txEl>
                                          </p:spTgt>
                                        </p:tgtEl>
                                      </p:cBhvr>
                                    </p:animEffect>
                                  </p:childTnLst>
                                </p:cTn>
                              </p:par>
                            </p:childTnLst>
                          </p:cTn>
                        </p:par>
                        <p:par>
                          <p:cTn id="17" fill="hold">
                            <p:stCondLst>
                              <p:cond delay="750"/>
                            </p:stCondLst>
                            <p:childTnLst>
                              <p:par>
                                <p:cTn id="18" presetID="22" presetClass="entr" presetSubtype="2"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right)">
                                      <p:cBhvr>
                                        <p:cTn id="20" dur="2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lstStyle/>
          <a:p>
            <a:r>
              <a:rPr lang="en-US" smtClean="0"/>
              <a:t>Các thông tin thu được từ khảo sát</a:t>
            </a:r>
            <a:endParaRPr lang="en-US" dirty="0"/>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a:normAutofit/>
          </a:bodyPr>
          <a:lstStyle/>
          <a:p>
            <a:pPr marL="285750" indent="-285750">
              <a:buFont typeface="Wingdings" panose="05000000000000000000" pitchFamily="2" charset="2"/>
              <a:buChar char="ü"/>
            </a:pPr>
            <a:r>
              <a:rPr lang="en-US" sz="2000" smtClean="0"/>
              <a:t>Nhu cầu sử dụng khá cao.</a:t>
            </a:r>
          </a:p>
          <a:p>
            <a:pPr marL="285750" indent="-285750">
              <a:buFont typeface="Wingdings" panose="05000000000000000000" pitchFamily="2" charset="2"/>
              <a:buChar char="ü"/>
            </a:pPr>
            <a:r>
              <a:rPr lang="en-US" sz="2000" smtClean="0"/>
              <a:t>Khả năng sử dụng của người dùng còn hạn chế.</a:t>
            </a:r>
          </a:p>
          <a:p>
            <a:pPr marL="285750" indent="-285750">
              <a:buFont typeface="Wingdings" panose="05000000000000000000" pitchFamily="2" charset="2"/>
              <a:buChar char="ü"/>
            </a:pPr>
            <a:r>
              <a:rPr lang="en-US" sz="2000" smtClean="0"/>
              <a:t>Một số yêu cầu cho trình soạn thảo công thức toán học.</a:t>
            </a:r>
          </a:p>
          <a:p>
            <a:pPr marL="285750" indent="-285750">
              <a:buFont typeface="Wingdings" panose="05000000000000000000" pitchFamily="2" charset="2"/>
              <a:buChar char="ü"/>
            </a:pPr>
            <a:r>
              <a:rPr lang="en-US" sz="2000" smtClean="0"/>
              <a:t>Cùng một số yêu cầu khác…</a:t>
            </a:r>
          </a:p>
          <a:p>
            <a:pPr marL="285750" indent="-285750">
              <a:buFont typeface="Wingdings" panose="05000000000000000000" pitchFamily="2" charset="2"/>
              <a:buChar char="ü"/>
            </a:pPr>
            <a:endParaRPr lang="en-US" sz="2000" smtClean="0"/>
          </a:p>
          <a:p>
            <a:pPr marL="285750" indent="-285750">
              <a:buFont typeface="Wingdings" panose="05000000000000000000" pitchFamily="2" charset="2"/>
              <a:buChar char="ü"/>
            </a:pPr>
            <a:endParaRPr lang="en-US" sz="2000" dirty="0"/>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a:xfrm>
            <a:off x="6224784" y="1657634"/>
            <a:ext cx="5183188" cy="661626"/>
          </a:xfrm>
        </p:spPr>
        <p:txBody>
          <a:bodyPr>
            <a:normAutofit/>
          </a:bodyPr>
          <a:lstStyle/>
          <a:p>
            <a:r>
              <a:rPr lang="en-US" sz="1800" smtClean="0"/>
              <a:t>Khảo sát các yêu cầu khác dành cho trình soạn thảo</a:t>
            </a:r>
            <a:endParaRPr lang="en-US" sz="1800" dirty="0"/>
          </a:p>
        </p:txBody>
      </p:sp>
      <p:sp>
        <p:nvSpPr>
          <p:cNvPr id="11" name="Title 1">
            <a:extLst>
              <a:ext uri="{FF2B5EF4-FFF2-40B4-BE49-F238E27FC236}">
                <a16:creationId xmlns:a16="http://schemas.microsoft.com/office/drawing/2014/main" id="{E04071DD-D1ED-4494-BAB0-E44D84460558}"/>
              </a:ext>
            </a:extLst>
          </p:cNvPr>
          <p:cNvSpPr>
            <a:spLocks noGrp="1"/>
          </p:cNvSpPr>
          <p:nvPr>
            <p:ph type="title"/>
          </p:nvPr>
        </p:nvSpPr>
        <p:spPr>
          <a:xfrm>
            <a:off x="928799" y="459155"/>
            <a:ext cx="10536369" cy="1325563"/>
          </a:xfrm>
        </p:spPr>
        <p:txBody>
          <a:bodyPr/>
          <a:lstStyle/>
          <a:p>
            <a:r>
              <a:rPr lang="en-US" smtClean="0">
                <a:latin typeface="Arial" panose="020B0604020202020204" pitchFamily="34" charset="0"/>
                <a:cs typeface="Arial" panose="020B0604020202020204" pitchFamily="34" charset="0"/>
              </a:rPr>
              <a:t>KHẢO SÁT &amp; XÁC ĐỊNH YÊU CẦU</a:t>
            </a:r>
            <a:endParaRPr lang="en-US" dirty="0">
              <a:latin typeface="Arial" panose="020B0604020202020204" pitchFamily="34" charset="0"/>
              <a:cs typeface="Arial" panose="020B0604020202020204" pitchFamily="34" charset="0"/>
            </a:endParaRPr>
          </a:p>
        </p:txBody>
      </p:sp>
      <p:sp>
        <p:nvSpPr>
          <p:cNvPr id="16" name="Rounded Rectangle 15"/>
          <p:cNvSpPr/>
          <p:nvPr/>
        </p:nvSpPr>
        <p:spPr>
          <a:xfrm>
            <a:off x="9715500" y="50562"/>
            <a:ext cx="2795371"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2. MỤC TIÊU ĐỀ TÀI</a:t>
            </a:r>
            <a:endParaRPr lang="en-US" b="1">
              <a:latin typeface="Arial" panose="020B0604020202020204" pitchFamily="34" charset="0"/>
              <a:cs typeface="Arial" panose="020B0604020202020204" pitchFamily="34" charset="0"/>
            </a:endParaRPr>
          </a:p>
        </p:txBody>
      </p:sp>
      <p:sp>
        <p:nvSpPr>
          <p:cNvPr id="18"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lstStyle/>
          <a:p>
            <a:r>
              <a:rPr lang="en-US" smtClean="0"/>
              <a:t>2021</a:t>
            </a:r>
            <a:endParaRPr lang="en-US" dirty="0"/>
          </a:p>
        </p:txBody>
      </p:sp>
      <p:grpSp>
        <p:nvGrpSpPr>
          <p:cNvPr id="9" name="Group 8"/>
          <p:cNvGrpSpPr/>
          <p:nvPr/>
        </p:nvGrpSpPr>
        <p:grpSpPr>
          <a:xfrm>
            <a:off x="6118394" y="2631724"/>
            <a:ext cx="5395968" cy="2955801"/>
            <a:chOff x="6224784" y="3002560"/>
            <a:chExt cx="5395968" cy="2955801"/>
          </a:xfrm>
        </p:grpSpPr>
        <p:pic>
          <p:nvPicPr>
            <p:cNvPr id="2" name="Picture 1"/>
            <p:cNvPicPr>
              <a:picLocks noChangeAspect="1"/>
            </p:cNvPicPr>
            <p:nvPr/>
          </p:nvPicPr>
          <p:blipFill rotWithShape="1">
            <a:blip r:embed="rId2"/>
            <a:srcRect t="16446"/>
            <a:stretch/>
          </p:blipFill>
          <p:spPr>
            <a:xfrm>
              <a:off x="6224784" y="3260035"/>
              <a:ext cx="5395968" cy="2698326"/>
            </a:xfrm>
            <a:prstGeom prst="roundRect">
              <a:avLst>
                <a:gd name="adj" fmla="val 0"/>
              </a:avLst>
            </a:prstGeom>
            <a:ln>
              <a:noFill/>
            </a:ln>
            <a:effectLst/>
          </p:spPr>
        </p:pic>
        <p:pic>
          <p:nvPicPr>
            <p:cNvPr id="17" name="Picture 16"/>
            <p:cNvPicPr>
              <a:picLocks noChangeAspect="1"/>
            </p:cNvPicPr>
            <p:nvPr/>
          </p:nvPicPr>
          <p:blipFill rotWithShape="1">
            <a:blip r:embed="rId2"/>
            <a:srcRect b="82323"/>
            <a:stretch/>
          </p:blipFill>
          <p:spPr>
            <a:xfrm>
              <a:off x="6224784" y="3002560"/>
              <a:ext cx="5395968" cy="570856"/>
            </a:xfrm>
            <a:prstGeom prst="roundRect">
              <a:avLst>
                <a:gd name="adj" fmla="val 0"/>
              </a:avLst>
            </a:prstGeom>
            <a:ln>
              <a:noFill/>
            </a:ln>
            <a:effectLst/>
          </p:spPr>
        </p:pic>
      </p:grpSp>
      <p:sp>
        <p:nvSpPr>
          <p:cNvPr id="8" name="Rounded Rectangle 7"/>
          <p:cNvSpPr/>
          <p:nvPr/>
        </p:nvSpPr>
        <p:spPr>
          <a:xfrm>
            <a:off x="6322392" y="3409977"/>
            <a:ext cx="3086100" cy="3090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22392" y="3820856"/>
            <a:ext cx="3086100" cy="3090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322392" y="4233702"/>
            <a:ext cx="3086100" cy="3090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322392" y="4663225"/>
            <a:ext cx="3086100" cy="3090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180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1000"/>
                                        <p:tgtEl>
                                          <p:spTgt spid="6">
                                            <p:txEl>
                                              <p:pRg st="3" end="3"/>
                                            </p:txEl>
                                          </p:spTgt>
                                        </p:tgtEl>
                                      </p:cBhvr>
                                    </p:animEffect>
                                    <p:anim calcmode="lin" valueType="num">
                                      <p:cBhvr>
                                        <p:cTn id="3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P spid="13"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799" y="724195"/>
            <a:ext cx="10536369" cy="1325563"/>
          </a:xfrm>
        </p:spPr>
        <p:txBody>
          <a:bodyPr/>
          <a:lstStyle/>
          <a:p>
            <a:r>
              <a:rPr lang="en-US" smtClean="0">
                <a:latin typeface="Arial" panose="020B0604020202020204" pitchFamily="34" charset="0"/>
                <a:cs typeface="Arial" panose="020B0604020202020204" pitchFamily="34" charset="0"/>
              </a:rPr>
              <a:t>MỤC TIÊU ĐỀ TÀI</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11</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smtClean="0"/>
              <a:t>2021</a:t>
            </a:r>
            <a:endParaRPr lang="en-US" dirty="0"/>
          </a:p>
        </p:txBody>
      </p:sp>
      <p:sp>
        <p:nvSpPr>
          <p:cNvPr id="11"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a:xfrm>
            <a:off x="614873" y="6259216"/>
            <a:ext cx="2508155" cy="365125"/>
          </a:xfrm>
        </p:spPr>
        <p:txBody>
          <a:bodyPr/>
          <a:lstStyle/>
          <a:p>
            <a:r>
              <a:rPr lang="en-US">
                <a:latin typeface="Arial" panose="020B0604020202020204" pitchFamily="34" charset="0"/>
                <a:cs typeface="Arial" panose="020B0604020202020204" pitchFamily="34" charset="0"/>
              </a:rPr>
              <a:t>XỬ LÝ CÔNG THỨC TOÁN </a:t>
            </a:r>
            <a:r>
              <a:rPr lang="en-US" smtClean="0">
                <a:latin typeface="Arial" panose="020B0604020202020204" pitchFamily="34" charset="0"/>
                <a:cs typeface="Arial" panose="020B0604020202020204" pitchFamily="34" charset="0"/>
              </a:rPr>
              <a:t>HỌC</a:t>
            </a:r>
          </a:p>
          <a:p>
            <a:r>
              <a:rPr lang="en-US" smtClean="0">
                <a:latin typeface="Arial" panose="020B0604020202020204" pitchFamily="34" charset="0"/>
                <a:cs typeface="Arial" panose="020B0604020202020204" pitchFamily="34" charset="0"/>
              </a:rPr>
              <a:t>TRÊN </a:t>
            </a:r>
            <a:r>
              <a:rPr lang="en-US">
                <a:latin typeface="Arial" panose="020B0604020202020204" pitchFamily="34" charset="0"/>
                <a:cs typeface="Arial" panose="020B0604020202020204" pitchFamily="34" charset="0"/>
              </a:rPr>
              <a:t>NỀN TẢNG WEB FORM</a:t>
            </a:r>
            <a:endParaRPr lang="en-US" dirty="0">
              <a:latin typeface="Arial" panose="020B0604020202020204" pitchFamily="34" charset="0"/>
              <a:cs typeface="Arial" panose="020B0604020202020204" pitchFamily="34" charset="0"/>
            </a:endParaRPr>
          </a:p>
        </p:txBody>
      </p:sp>
      <p:sp>
        <p:nvSpPr>
          <p:cNvPr id="15"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986857" y="2049758"/>
            <a:ext cx="2461290" cy="1046163"/>
          </a:xfrm>
        </p:spPr>
        <p:txBody>
          <a:bodyPr>
            <a:normAutofit/>
          </a:bodyPr>
          <a:lstStyle/>
          <a:p>
            <a:r>
              <a:rPr lang="en-US" smtClean="0"/>
              <a:t>GIAI ĐOẠN</a:t>
            </a:r>
          </a:p>
          <a:p>
            <a:r>
              <a:rPr lang="en-US" smtClean="0"/>
              <a:t>PHÁT TRIỂN</a:t>
            </a:r>
            <a:endParaRPr lang="en-US" dirty="0"/>
          </a:p>
        </p:txBody>
      </p:sp>
      <p:sp>
        <p:nvSpPr>
          <p:cNvPr id="16"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6349885" y="2049758"/>
            <a:ext cx="2213544" cy="1046163"/>
          </a:xfrm>
        </p:spPr>
        <p:txBody>
          <a:bodyPr>
            <a:normAutofit/>
          </a:bodyPr>
          <a:lstStyle/>
          <a:p>
            <a:r>
              <a:rPr lang="en-US" smtClean="0"/>
              <a:t>GIAI ĐOẠN</a:t>
            </a:r>
          </a:p>
          <a:p>
            <a:r>
              <a:rPr lang="en-US" smtClean="0"/>
              <a:t>ỨNG DỤNG</a:t>
            </a:r>
            <a:endParaRPr lang="en-US" dirty="0"/>
          </a:p>
        </p:txBody>
      </p:sp>
      <p:sp>
        <p:nvSpPr>
          <p:cNvPr id="10" name="Title 1">
            <a:extLst>
              <a:ext uri="{FF2B5EF4-FFF2-40B4-BE49-F238E27FC236}">
                <a16:creationId xmlns:a16="http://schemas.microsoft.com/office/drawing/2014/main" id="{20033C2E-1977-40BD-8194-FFAA92F594AB}"/>
              </a:ext>
            </a:extLst>
          </p:cNvPr>
          <p:cNvSpPr txBox="1">
            <a:spLocks/>
          </p:cNvSpPr>
          <p:nvPr/>
        </p:nvSpPr>
        <p:spPr>
          <a:xfrm>
            <a:off x="986857" y="3295809"/>
            <a:ext cx="4409245" cy="28122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pPr marL="342900" indent="-342900" algn="just">
              <a:lnSpc>
                <a:spcPct val="100000"/>
              </a:lnSpc>
              <a:buFont typeface="Wingdings" panose="05000000000000000000" pitchFamily="2" charset="2"/>
              <a:buChar char="Ø"/>
            </a:pPr>
            <a:r>
              <a:rPr lang="en-US" sz="2000" b="0" smtClean="0">
                <a:solidFill>
                  <a:schemeClr val="bg1"/>
                </a:solidFill>
              </a:rPr>
              <a:t>Có thể nhập liệu văn bản thông thường</a:t>
            </a:r>
          </a:p>
          <a:p>
            <a:pPr marL="342900" indent="-342900" algn="just">
              <a:lnSpc>
                <a:spcPct val="100000"/>
              </a:lnSpc>
              <a:buFont typeface="Wingdings" panose="05000000000000000000" pitchFamily="2" charset="2"/>
              <a:buChar char="Ø"/>
            </a:pPr>
            <a:r>
              <a:rPr lang="en-US" sz="2000" b="0">
                <a:solidFill>
                  <a:schemeClr val="bg1"/>
                </a:solidFill>
              </a:rPr>
              <a:t>Có khả năng chèn, chỉnh sửa các công thức toán học</a:t>
            </a:r>
          </a:p>
          <a:p>
            <a:pPr marL="342900" indent="-342900" algn="just">
              <a:lnSpc>
                <a:spcPct val="100000"/>
              </a:lnSpc>
              <a:buFont typeface="Wingdings" panose="05000000000000000000" pitchFamily="2" charset="2"/>
              <a:buChar char="Ø"/>
            </a:pPr>
            <a:r>
              <a:rPr lang="en-US" sz="2000" b="0" smtClean="0">
                <a:solidFill>
                  <a:schemeClr val="bg1"/>
                </a:solidFill>
              </a:rPr>
              <a:t>Hiển </a:t>
            </a:r>
            <a:r>
              <a:rPr lang="en-US" sz="2000" b="0">
                <a:solidFill>
                  <a:schemeClr val="bg1"/>
                </a:solidFill>
              </a:rPr>
              <a:t>thị đúng định dạng các biểu </a:t>
            </a:r>
            <a:r>
              <a:rPr lang="en-US" sz="2000" b="0" smtClean="0">
                <a:solidFill>
                  <a:schemeClr val="bg1"/>
                </a:solidFill>
              </a:rPr>
              <a:t>thức </a:t>
            </a:r>
            <a:r>
              <a:rPr lang="en-US" sz="2000" b="0">
                <a:solidFill>
                  <a:schemeClr val="bg1"/>
                </a:solidFill>
              </a:rPr>
              <a:t>toán học</a:t>
            </a:r>
            <a:r>
              <a:rPr lang="en-US" sz="2000" b="0" smtClean="0">
                <a:solidFill>
                  <a:schemeClr val="bg1"/>
                </a:solidFill>
              </a:rPr>
              <a:t>.</a:t>
            </a:r>
          </a:p>
          <a:p>
            <a:pPr marL="342900" indent="-342900" algn="just">
              <a:lnSpc>
                <a:spcPct val="100000"/>
              </a:lnSpc>
              <a:buFont typeface="Wingdings" panose="05000000000000000000" pitchFamily="2" charset="2"/>
              <a:buChar char="Ø"/>
            </a:pPr>
            <a:r>
              <a:rPr lang="vi-VN" sz="2000" b="0" smtClean="0">
                <a:solidFill>
                  <a:schemeClr val="bg1"/>
                </a:solidFill>
              </a:rPr>
              <a:t>Cung </a:t>
            </a:r>
            <a:r>
              <a:rPr lang="vi-VN" sz="2000" b="0">
                <a:solidFill>
                  <a:schemeClr val="bg1"/>
                </a:solidFill>
              </a:rPr>
              <a:t>cấp các mẫu công thức, biểu thức thường dùng.</a:t>
            </a:r>
            <a:endParaRPr lang="en-US" sz="2000" b="0">
              <a:solidFill>
                <a:schemeClr val="bg1"/>
              </a:solidFill>
            </a:endParaRPr>
          </a:p>
          <a:p>
            <a:pPr marL="342900" indent="-342900" algn="just">
              <a:lnSpc>
                <a:spcPct val="100000"/>
              </a:lnSpc>
              <a:buFont typeface="Wingdings" panose="05000000000000000000" pitchFamily="2" charset="2"/>
              <a:buChar char="Ø"/>
            </a:pPr>
            <a:r>
              <a:rPr lang="en-US" sz="2000" b="0" smtClean="0">
                <a:solidFill>
                  <a:schemeClr val="bg1"/>
                </a:solidFill>
              </a:rPr>
              <a:t>Đọc dữ liệu từ tập tin hình ảnh</a:t>
            </a:r>
          </a:p>
        </p:txBody>
      </p:sp>
      <p:sp>
        <p:nvSpPr>
          <p:cNvPr id="12" name="Title 1">
            <a:extLst>
              <a:ext uri="{FF2B5EF4-FFF2-40B4-BE49-F238E27FC236}">
                <a16:creationId xmlns:a16="http://schemas.microsoft.com/office/drawing/2014/main" id="{20033C2E-1977-40BD-8194-FFAA92F594AB}"/>
              </a:ext>
            </a:extLst>
          </p:cNvPr>
          <p:cNvSpPr txBox="1">
            <a:spLocks/>
          </p:cNvSpPr>
          <p:nvPr/>
        </p:nvSpPr>
        <p:spPr>
          <a:xfrm>
            <a:off x="6310129" y="3427716"/>
            <a:ext cx="4291385" cy="254840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pPr marL="342900" indent="-342900" algn="just">
              <a:lnSpc>
                <a:spcPct val="100000"/>
              </a:lnSpc>
              <a:buFont typeface="Wingdings" panose="05000000000000000000" pitchFamily="2" charset="2"/>
              <a:buChar char="Ø"/>
            </a:pPr>
            <a:r>
              <a:rPr lang="en-US" sz="2000" b="0">
                <a:solidFill>
                  <a:schemeClr val="bg1"/>
                </a:solidFill>
              </a:rPr>
              <a:t>Tạo môi trường làm việc cơ bản và chuyên </a:t>
            </a:r>
            <a:r>
              <a:rPr lang="en-US" sz="2000" b="0" smtClean="0">
                <a:solidFill>
                  <a:schemeClr val="bg1"/>
                </a:solidFill>
              </a:rPr>
              <a:t>nghiệp</a:t>
            </a:r>
          </a:p>
          <a:p>
            <a:pPr marL="342900" indent="-342900" algn="just">
              <a:lnSpc>
                <a:spcPct val="100000"/>
              </a:lnSpc>
              <a:buFont typeface="Wingdings" panose="05000000000000000000" pitchFamily="2" charset="2"/>
              <a:buChar char="Ø"/>
            </a:pPr>
            <a:r>
              <a:rPr lang="en-US" sz="2000" b="0" smtClean="0">
                <a:solidFill>
                  <a:schemeClr val="bg1"/>
                </a:solidFill>
              </a:rPr>
              <a:t>Chạy thử đa thiết bị, trình duyệt</a:t>
            </a:r>
            <a:endParaRPr lang="en-US" sz="100" b="0" smtClean="0">
              <a:solidFill>
                <a:schemeClr val="bg1"/>
              </a:solidFill>
            </a:endParaRPr>
          </a:p>
          <a:p>
            <a:pPr marL="342900" indent="-342900" algn="just">
              <a:lnSpc>
                <a:spcPct val="100000"/>
              </a:lnSpc>
              <a:buFont typeface="Wingdings" panose="05000000000000000000" pitchFamily="2" charset="2"/>
              <a:buChar char="Ø"/>
            </a:pPr>
            <a:r>
              <a:rPr lang="en-US" sz="2000" b="0" smtClean="0">
                <a:solidFill>
                  <a:schemeClr val="bg1"/>
                </a:solidFill>
              </a:rPr>
              <a:t>Tối ưu hóa giao diện người dùng</a:t>
            </a:r>
          </a:p>
          <a:p>
            <a:pPr marL="342900" indent="-342900" algn="just">
              <a:lnSpc>
                <a:spcPct val="100000"/>
              </a:lnSpc>
              <a:buFont typeface="Wingdings" panose="05000000000000000000" pitchFamily="2" charset="2"/>
              <a:buChar char="Ø"/>
            </a:pPr>
            <a:r>
              <a:rPr lang="en-US" sz="2000" b="0" smtClean="0">
                <a:solidFill>
                  <a:schemeClr val="bg1"/>
                </a:solidFill>
              </a:rPr>
              <a:t>Đóng gói ứng dụng thành dạng thư viện</a:t>
            </a:r>
          </a:p>
          <a:p>
            <a:pPr marL="342900" indent="-342900" algn="just">
              <a:lnSpc>
                <a:spcPct val="100000"/>
              </a:lnSpc>
              <a:buFont typeface="Wingdings" panose="05000000000000000000" pitchFamily="2" charset="2"/>
              <a:buChar char="Ø"/>
            </a:pPr>
            <a:r>
              <a:rPr lang="en-US" sz="2000" b="0" smtClean="0">
                <a:solidFill>
                  <a:schemeClr val="bg1"/>
                </a:solidFill>
              </a:rPr>
              <a:t>Viết trang web hướng dẫn cài đặt, sử dụng</a:t>
            </a:r>
          </a:p>
          <a:p>
            <a:pPr marL="342900" indent="-342900" algn="just">
              <a:lnSpc>
                <a:spcPct val="100000"/>
              </a:lnSpc>
              <a:buFont typeface="Wingdings" panose="05000000000000000000" pitchFamily="2" charset="2"/>
              <a:buChar char="Ø"/>
            </a:pPr>
            <a:r>
              <a:rPr lang="en-US" sz="2000" b="0" smtClean="0">
                <a:solidFill>
                  <a:schemeClr val="bg1"/>
                </a:solidFill>
              </a:rPr>
              <a:t>Tích hợp vào ứng dụng mẫu</a:t>
            </a:r>
          </a:p>
        </p:txBody>
      </p:sp>
    </p:spTree>
    <p:extLst>
      <p:ext uri="{BB962C8B-B14F-4D97-AF65-F5344CB8AC3E}">
        <p14:creationId xmlns:p14="http://schemas.microsoft.com/office/powerpoint/2010/main" val="121188023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1000"/>
                                        <p:tgtEl>
                                          <p:spTgt spid="15">
                                            <p:txEl>
                                              <p:pRg st="1" end="1"/>
                                            </p:txEl>
                                          </p:spTgt>
                                        </p:tgtEl>
                                      </p:cBhvr>
                                    </p:animEffect>
                                    <p:anim calcmode="lin" valueType="num">
                                      <p:cBhvr>
                                        <p:cTn id="13"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Effect transition="in" filter="fade">
                                      <p:cBhvr>
                                        <p:cTn id="24" dur="500"/>
                                        <p:tgtEl>
                                          <p:spTgt spid="1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fade">
                                      <p:cBhvr>
                                        <p:cTn id="27" dur="500"/>
                                        <p:tgtEl>
                                          <p:spTgt spid="1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16" grpId="0" uiExpand="1" build="p"/>
      <p:bldP spid="1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928800" y="607100"/>
            <a:ext cx="6280383" cy="697044"/>
          </a:xfrm>
        </p:spPr>
        <p:txBody>
          <a:bodyPr/>
          <a:lstStyle/>
          <a:p>
            <a:r>
              <a:rPr lang="en-US" smtClean="0"/>
              <a:t>NỘI DUNG NGHIÊN CỨU</a:t>
            </a:r>
            <a:endParaRPr lang="en-US"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12</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grpSp>
        <p:nvGrpSpPr>
          <p:cNvPr id="28" name="Group 27"/>
          <p:cNvGrpSpPr/>
          <p:nvPr/>
        </p:nvGrpSpPr>
        <p:grpSpPr>
          <a:xfrm>
            <a:off x="496132" y="1694715"/>
            <a:ext cx="3058733" cy="1663028"/>
            <a:chOff x="496132" y="1694715"/>
            <a:chExt cx="3058733" cy="1663028"/>
          </a:xfrm>
        </p:grpSpPr>
        <p:pic>
          <p:nvPicPr>
            <p:cNvPr id="1026" name="Picture 2" descr="Math Icon Png #369094 - Free Icons Library"/>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55588" y="1694715"/>
              <a:ext cx="940874" cy="9408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96132" y="2711412"/>
              <a:ext cx="3058733" cy="646331"/>
            </a:xfrm>
            <a:prstGeom prst="rect">
              <a:avLst/>
            </a:prstGeom>
            <a:noFill/>
          </p:spPr>
          <p:txBody>
            <a:bodyPr wrap="square" rtlCol="0" anchor="ctr">
              <a:spAutoFit/>
            </a:bodyPr>
            <a:lstStyle/>
            <a:p>
              <a:pPr algn="ctr"/>
              <a:r>
                <a:rPr lang="en-US" b="1">
                  <a:solidFill>
                    <a:schemeClr val="bg1"/>
                  </a:solidFill>
                  <a:latin typeface="Arial" panose="020B0604020202020204" pitchFamily="34" charset="0"/>
                  <a:cs typeface="Arial" panose="020B0604020202020204" pitchFamily="34" charset="0"/>
                </a:rPr>
                <a:t>Thiết lập các dạng mẫu công thức toán </a:t>
              </a:r>
              <a:r>
                <a:rPr lang="en-US" b="1" smtClean="0">
                  <a:solidFill>
                    <a:schemeClr val="bg1"/>
                  </a:solidFill>
                  <a:latin typeface="Arial" panose="020B0604020202020204" pitchFamily="34" charset="0"/>
                  <a:cs typeface="Arial" panose="020B0604020202020204" pitchFamily="34" charset="0"/>
                </a:rPr>
                <a:t>học</a:t>
              </a:r>
              <a:endParaRPr lang="en-US" b="1">
                <a:solidFill>
                  <a:schemeClr val="bg1"/>
                </a:solidFill>
                <a:latin typeface="Arial" panose="020B0604020202020204" pitchFamily="34" charset="0"/>
                <a:cs typeface="Arial" panose="020B0604020202020204" pitchFamily="34" charset="0"/>
              </a:endParaRPr>
            </a:p>
          </p:txBody>
        </p:sp>
      </p:grpSp>
      <p:grpSp>
        <p:nvGrpSpPr>
          <p:cNvPr id="41" name="Group 40"/>
          <p:cNvGrpSpPr/>
          <p:nvPr/>
        </p:nvGrpSpPr>
        <p:grpSpPr>
          <a:xfrm>
            <a:off x="4266314" y="1668384"/>
            <a:ext cx="3058733" cy="1689359"/>
            <a:chOff x="4266314" y="1668384"/>
            <a:chExt cx="3058733" cy="1689359"/>
          </a:xfrm>
        </p:grpSpPr>
        <p:sp>
          <p:nvSpPr>
            <p:cNvPr id="45" name="TextBox 44"/>
            <p:cNvSpPr txBox="1"/>
            <p:nvPr/>
          </p:nvSpPr>
          <p:spPr>
            <a:xfrm>
              <a:off x="4266314" y="2711412"/>
              <a:ext cx="3058733" cy="646331"/>
            </a:xfrm>
            <a:prstGeom prst="rect">
              <a:avLst/>
            </a:prstGeom>
            <a:noFill/>
          </p:spPr>
          <p:txBody>
            <a:bodyPr wrap="square" rtlCol="0" anchor="ctr">
              <a:spAutoFit/>
            </a:bodyPr>
            <a:lstStyle/>
            <a:p>
              <a:pPr algn="ctr">
                <a:lnSpc>
                  <a:spcPct val="100000"/>
                </a:lnSpc>
              </a:pPr>
              <a:r>
                <a:rPr lang="en-US" b="1" smtClean="0">
                  <a:solidFill>
                    <a:schemeClr val="bg1"/>
                  </a:solidFill>
                  <a:latin typeface="Arial" panose="020B0604020202020204" pitchFamily="34" charset="0"/>
                  <a:cs typeface="Arial" panose="020B0604020202020204" pitchFamily="34" charset="0"/>
                </a:rPr>
                <a:t>Tạo ứng dụng web</a:t>
              </a:r>
            </a:p>
            <a:p>
              <a:pPr algn="ctr">
                <a:lnSpc>
                  <a:spcPct val="100000"/>
                </a:lnSpc>
              </a:pPr>
              <a:r>
                <a:rPr lang="en-US" b="1" smtClean="0">
                  <a:solidFill>
                    <a:schemeClr val="bg1"/>
                  </a:solidFill>
                  <a:latin typeface="Arial" panose="020B0604020202020204" pitchFamily="34" charset="0"/>
                  <a:cs typeface="Arial" panose="020B0604020202020204" pitchFamily="34" charset="0"/>
                </a:rPr>
                <a:t>HTML, CSS, Javascript</a:t>
              </a:r>
              <a:endParaRPr lang="en-US" b="1" dirty="0">
                <a:solidFill>
                  <a:schemeClr val="bg1"/>
                </a:solidFill>
                <a:latin typeface="Arial" panose="020B0604020202020204" pitchFamily="34" charset="0"/>
                <a:cs typeface="Arial" panose="020B0604020202020204" pitchFamily="34" charset="0"/>
              </a:endParaRPr>
            </a:p>
          </p:txBody>
        </p:sp>
        <p:pic>
          <p:nvPicPr>
            <p:cNvPr id="1028" name="Picture 4" descr="Logo Html Html5 - Free image on Pixa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166" y="1668384"/>
              <a:ext cx="1043028" cy="10430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p:cNvGrpSpPr/>
          <p:nvPr/>
        </p:nvGrpSpPr>
        <p:grpSpPr>
          <a:xfrm>
            <a:off x="8036496" y="1668384"/>
            <a:ext cx="3058733" cy="1698470"/>
            <a:chOff x="8036496" y="1668384"/>
            <a:chExt cx="3058733" cy="1698470"/>
          </a:xfrm>
        </p:grpSpPr>
        <p:sp>
          <p:nvSpPr>
            <p:cNvPr id="48" name="TextBox 47"/>
            <p:cNvSpPr txBox="1"/>
            <p:nvPr/>
          </p:nvSpPr>
          <p:spPr>
            <a:xfrm>
              <a:off x="8036496" y="2720523"/>
              <a:ext cx="3058733" cy="646331"/>
            </a:xfrm>
            <a:prstGeom prst="rect">
              <a:avLst/>
            </a:prstGeom>
            <a:noFill/>
          </p:spPr>
          <p:txBody>
            <a:bodyPr wrap="square" rtlCol="0" anchor="ctr">
              <a:spAutoFit/>
            </a:bodyPr>
            <a:lstStyle/>
            <a:p>
              <a:pPr algn="ctr">
                <a:lnSpc>
                  <a:spcPct val="100000"/>
                </a:lnSpc>
              </a:pPr>
              <a:r>
                <a:rPr lang="en-US" b="1" smtClean="0">
                  <a:solidFill>
                    <a:schemeClr val="bg1"/>
                  </a:solidFill>
                  <a:latin typeface="Arial" panose="020B0604020202020204" pitchFamily="34" charset="0"/>
                  <a:cs typeface="Arial" panose="020B0604020202020204" pitchFamily="34" charset="0"/>
                </a:rPr>
                <a:t>Sử dụng MathML để hiển thị công thức toán học</a:t>
              </a:r>
              <a:endParaRPr lang="en-US" b="1" dirty="0">
                <a:solidFill>
                  <a:schemeClr val="bg1"/>
                </a:solidFill>
                <a:latin typeface="Arial" panose="020B0604020202020204" pitchFamily="34" charset="0"/>
                <a:cs typeface="Arial" panose="020B0604020202020204" pitchFamily="34" charset="0"/>
              </a:endParaRPr>
            </a:p>
          </p:txBody>
        </p:sp>
        <p:pic>
          <p:nvPicPr>
            <p:cNvPr id="1030" name="Picture 6" descr="MathML Associati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4898" y="1668384"/>
              <a:ext cx="941371" cy="9413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p:cNvGrpSpPr/>
          <p:nvPr/>
        </p:nvGrpSpPr>
        <p:grpSpPr>
          <a:xfrm>
            <a:off x="496132" y="3730641"/>
            <a:ext cx="3058733" cy="1680701"/>
            <a:chOff x="496132" y="3730641"/>
            <a:chExt cx="3058733" cy="1680701"/>
          </a:xfrm>
        </p:grpSpPr>
        <p:sp>
          <p:nvSpPr>
            <p:cNvPr id="50" name="TextBox 49"/>
            <p:cNvSpPr txBox="1"/>
            <p:nvPr/>
          </p:nvSpPr>
          <p:spPr>
            <a:xfrm>
              <a:off x="496132" y="4765011"/>
              <a:ext cx="3058733" cy="646331"/>
            </a:xfrm>
            <a:prstGeom prst="rect">
              <a:avLst/>
            </a:prstGeom>
            <a:noFill/>
          </p:spPr>
          <p:txBody>
            <a:bodyPr wrap="square" rtlCol="0" anchor="ctr">
              <a:spAutoFit/>
            </a:bodyPr>
            <a:lstStyle/>
            <a:p>
              <a:pPr algn="ctr">
                <a:lnSpc>
                  <a:spcPct val="100000"/>
                </a:lnSpc>
              </a:pPr>
              <a:r>
                <a:rPr lang="en-US" b="1" smtClean="0">
                  <a:solidFill>
                    <a:schemeClr val="bg1"/>
                  </a:solidFill>
                  <a:latin typeface="Arial" panose="020B0604020202020204" pitchFamily="34" charset="0"/>
                  <a:cs typeface="Arial" panose="020B0604020202020204" pitchFamily="34" charset="0"/>
                </a:rPr>
                <a:t>Ứng dụng Responsive Web-design</a:t>
              </a:r>
              <a:endParaRPr lang="en-US" b="1" dirty="0">
                <a:solidFill>
                  <a:schemeClr val="bg1"/>
                </a:solidFill>
                <a:latin typeface="Arial" panose="020B0604020202020204" pitchFamily="34" charset="0"/>
                <a:cs typeface="Arial" panose="020B0604020202020204" pitchFamily="34" charset="0"/>
              </a:endParaRPr>
            </a:p>
          </p:txBody>
        </p:sp>
        <p:pic>
          <p:nvPicPr>
            <p:cNvPr id="1032" name="Picture 8" descr="Responsive-Web-Design-PNG-Image.png - 3D Studi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463" y="3730641"/>
              <a:ext cx="1704069" cy="10343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p:cNvGrpSpPr/>
          <p:nvPr/>
        </p:nvGrpSpPr>
        <p:grpSpPr>
          <a:xfrm>
            <a:off x="4266314" y="3845229"/>
            <a:ext cx="3058733" cy="1566113"/>
            <a:chOff x="4266314" y="3845229"/>
            <a:chExt cx="3058733" cy="1566113"/>
          </a:xfrm>
        </p:grpSpPr>
        <p:sp>
          <p:nvSpPr>
            <p:cNvPr id="53" name="TextBox 52"/>
            <p:cNvSpPr txBox="1"/>
            <p:nvPr/>
          </p:nvSpPr>
          <p:spPr>
            <a:xfrm>
              <a:off x="4266314" y="4765011"/>
              <a:ext cx="3058733" cy="646331"/>
            </a:xfrm>
            <a:prstGeom prst="rect">
              <a:avLst/>
            </a:prstGeom>
            <a:noFill/>
          </p:spPr>
          <p:txBody>
            <a:bodyPr wrap="square" rtlCol="0" anchor="ctr">
              <a:spAutoFit/>
            </a:bodyPr>
            <a:lstStyle/>
            <a:p>
              <a:pPr algn="ctr">
                <a:lnSpc>
                  <a:spcPct val="100000"/>
                </a:lnSpc>
              </a:pPr>
              <a:r>
                <a:rPr lang="en-US" b="1" smtClean="0">
                  <a:solidFill>
                    <a:schemeClr val="bg1"/>
                  </a:solidFill>
                  <a:latin typeface="Arial" panose="020B0604020202020204" pitchFamily="34" charset="0"/>
                  <a:cs typeface="Arial" panose="020B0604020202020204" pitchFamily="34" charset="0"/>
                </a:rPr>
                <a:t>Nghiên cứu Tesseract JS</a:t>
              </a:r>
            </a:p>
            <a:p>
              <a:pPr algn="ctr">
                <a:lnSpc>
                  <a:spcPct val="100000"/>
                </a:lnSpc>
              </a:pPr>
              <a:r>
                <a:rPr lang="en-US" b="1" smtClean="0">
                  <a:solidFill>
                    <a:schemeClr val="bg1"/>
                  </a:solidFill>
                  <a:latin typeface="Arial" panose="020B0604020202020204" pitchFamily="34" charset="0"/>
                  <a:cs typeface="Arial" panose="020B0604020202020204" pitchFamily="34" charset="0"/>
                </a:rPr>
                <a:t>và </a:t>
              </a:r>
              <a:r>
                <a:rPr lang="en-US" b="1" smtClean="0">
                  <a:solidFill>
                    <a:schemeClr val="bg1"/>
                  </a:solidFill>
                  <a:latin typeface="Arial" panose="020B0604020202020204" pitchFamily="34" charset="0"/>
                  <a:cs typeface="Arial" panose="020B0604020202020204" pitchFamily="34" charset="0"/>
                </a:rPr>
                <a:t>ứng dụng </a:t>
              </a:r>
              <a:r>
                <a:rPr lang="en-US" b="1" smtClean="0">
                  <a:solidFill>
                    <a:schemeClr val="bg1"/>
                  </a:solidFill>
                  <a:latin typeface="Arial" panose="020B0604020202020204" pitchFamily="34" charset="0"/>
                  <a:cs typeface="Arial" panose="020B0604020202020204" pitchFamily="34" charset="0"/>
                </a:rPr>
                <a:t>OCR</a:t>
              </a:r>
              <a:endParaRPr lang="en-US" b="1" dirty="0">
                <a:solidFill>
                  <a:schemeClr val="bg1"/>
                </a:solidFill>
                <a:latin typeface="Arial" panose="020B0604020202020204" pitchFamily="34" charset="0"/>
                <a:cs typeface="Arial" panose="020B0604020202020204" pitchFamily="34" charset="0"/>
              </a:endParaRPr>
            </a:p>
          </p:txBody>
        </p:sp>
        <p:pic>
          <p:nvPicPr>
            <p:cNvPr id="1034" name="Picture 10" descr="Tesseract.js: How To OCR Remote Images from a URL in N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5584" y="3845229"/>
              <a:ext cx="2260192" cy="805194"/>
            </a:xfrm>
            <a:prstGeom prst="roundRect">
              <a:avLst>
                <a:gd name="adj" fmla="val 1132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8036496" y="3604364"/>
            <a:ext cx="3058733" cy="1806978"/>
            <a:chOff x="8036496" y="3604364"/>
            <a:chExt cx="3058733" cy="1806978"/>
          </a:xfrm>
        </p:grpSpPr>
        <p:sp>
          <p:nvSpPr>
            <p:cNvPr id="56" name="TextBox 55"/>
            <p:cNvSpPr txBox="1"/>
            <p:nvPr/>
          </p:nvSpPr>
          <p:spPr>
            <a:xfrm>
              <a:off x="8036496" y="4765011"/>
              <a:ext cx="3058733" cy="646331"/>
            </a:xfrm>
            <a:prstGeom prst="rect">
              <a:avLst/>
            </a:prstGeom>
            <a:noFill/>
          </p:spPr>
          <p:txBody>
            <a:bodyPr wrap="square" rtlCol="0" anchor="ctr">
              <a:spAutoFit/>
            </a:bodyPr>
            <a:lstStyle/>
            <a:p>
              <a:pPr algn="ctr">
                <a:lnSpc>
                  <a:spcPct val="100000"/>
                </a:lnSpc>
              </a:pPr>
              <a:r>
                <a:rPr lang="en-US" b="1" smtClean="0">
                  <a:solidFill>
                    <a:schemeClr val="bg1"/>
                  </a:solidFill>
                  <a:latin typeface="Arial" panose="020B0604020202020204" pitchFamily="34" charset="0"/>
                  <a:cs typeface="Arial" panose="020B0604020202020204" pitchFamily="34" charset="0"/>
                </a:rPr>
                <a:t>Sử dụng Firebase Cloud </a:t>
              </a:r>
              <a:r>
                <a:rPr lang="en-US" b="1" smtClean="0">
                  <a:solidFill>
                    <a:schemeClr val="bg1"/>
                  </a:solidFill>
                  <a:latin typeface="Arial" panose="020B0604020202020204" pitchFamily="34" charset="0"/>
                  <a:cs typeface="Arial" panose="020B0604020202020204" pitchFamily="34" charset="0"/>
                </a:rPr>
                <a:t>Storage </a:t>
              </a:r>
              <a:r>
                <a:rPr lang="en-US" b="1" smtClean="0">
                  <a:solidFill>
                    <a:schemeClr val="bg1"/>
                  </a:solidFill>
                  <a:latin typeface="Arial" panose="020B0604020202020204" pitchFamily="34" charset="0"/>
                  <a:cs typeface="Arial" panose="020B0604020202020204" pitchFamily="34" charset="0"/>
                </a:rPr>
                <a:t>lưu trữ dữ liệu</a:t>
              </a:r>
              <a:endParaRPr lang="en-US" b="1" dirty="0">
                <a:solidFill>
                  <a:schemeClr val="bg1"/>
                </a:solidFill>
                <a:latin typeface="Arial" panose="020B0604020202020204" pitchFamily="34" charset="0"/>
                <a:cs typeface="Arial" panose="020B0604020202020204" pitchFamily="34" charset="0"/>
              </a:endParaRPr>
            </a:p>
          </p:txBody>
        </p:sp>
        <p:pic>
          <p:nvPicPr>
            <p:cNvPr id="27" name="Picture 26"/>
            <p:cNvPicPr>
              <a:picLocks noChangeAspect="1"/>
            </p:cNvPicPr>
            <p:nvPr/>
          </p:nvPicPr>
          <p:blipFill>
            <a:blip r:embed="rId7"/>
            <a:stretch>
              <a:fillRect/>
            </a:stretch>
          </p:blipFill>
          <p:spPr>
            <a:xfrm>
              <a:off x="9005895" y="3604364"/>
              <a:ext cx="1119375" cy="1119375"/>
            </a:xfrm>
            <a:prstGeom prst="roundRect">
              <a:avLst>
                <a:gd name="adj" fmla="val 1407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64380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557601" cy="697044"/>
          </a:xfrm>
        </p:spPr>
        <p:txBody>
          <a:bodyPr anchor="ctr"/>
          <a:lstStyle/>
          <a:p>
            <a:r>
              <a:rPr lang="en-US" sz="2800"/>
              <a:t>Thiết lập các dạng mẫu công thức toán học</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13</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8936838" y="50562"/>
            <a:ext cx="355996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3. NỘI DUNG NGHIÊN CỨU</a:t>
            </a:r>
            <a:endParaRPr lang="en-US" b="1">
              <a:latin typeface="Arial" panose="020B0604020202020204" pitchFamily="34" charset="0"/>
              <a:cs typeface="Arial" panose="020B0604020202020204" pitchFamily="34" charset="0"/>
            </a:endParaRPr>
          </a:p>
        </p:txBody>
      </p:sp>
      <p:grpSp>
        <p:nvGrpSpPr>
          <p:cNvPr id="26" name="Group 25"/>
          <p:cNvGrpSpPr/>
          <p:nvPr/>
        </p:nvGrpSpPr>
        <p:grpSpPr>
          <a:xfrm>
            <a:off x="1366584" y="2249758"/>
            <a:ext cx="1967205" cy="2989401"/>
            <a:chOff x="555324" y="1522694"/>
            <a:chExt cx="1967205" cy="2989401"/>
          </a:xfrm>
        </p:grpSpPr>
        <p:pic>
          <p:nvPicPr>
            <p:cNvPr id="23" name="Picture 22"/>
            <p:cNvPicPr>
              <a:picLocks noChangeAspect="1"/>
            </p:cNvPicPr>
            <p:nvPr/>
          </p:nvPicPr>
          <p:blipFill>
            <a:blip r:embed="rId2"/>
            <a:stretch>
              <a:fillRect/>
            </a:stretch>
          </p:blipFill>
          <p:spPr>
            <a:xfrm>
              <a:off x="614873" y="1522694"/>
              <a:ext cx="1848108" cy="2448267"/>
            </a:xfrm>
            <a:prstGeom prst="roundRect">
              <a:avLst>
                <a:gd name="adj" fmla="val 802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TextBox 24"/>
            <p:cNvSpPr txBox="1"/>
            <p:nvPr/>
          </p:nvSpPr>
          <p:spPr>
            <a:xfrm>
              <a:off x="555324" y="4142763"/>
              <a:ext cx="1967205" cy="369332"/>
            </a:xfrm>
            <a:prstGeom prst="rect">
              <a:avLst/>
            </a:prstGeom>
            <a:noFill/>
          </p:spPr>
          <p:txBody>
            <a:bodyPr wrap="none" rtlCol="0">
              <a:spAutoFit/>
            </a:bodyPr>
            <a:lstStyle/>
            <a:p>
              <a:pPr algn="ctr"/>
              <a:r>
                <a:rPr lang="en-US" smtClean="0">
                  <a:solidFill>
                    <a:schemeClr val="bg1"/>
                  </a:solidFill>
                  <a:latin typeface="Arial" panose="020B0604020202020204" pitchFamily="34" charset="0"/>
                  <a:cs typeface="Arial" panose="020B0604020202020204" pitchFamily="34" charset="0"/>
                </a:rPr>
                <a:t>Fraction/ phân số</a:t>
              </a:r>
              <a:endParaRPr lang="en-US">
                <a:solidFill>
                  <a:schemeClr val="bg1"/>
                </a:solidFill>
                <a:latin typeface="Arial" panose="020B0604020202020204" pitchFamily="34" charset="0"/>
                <a:cs typeface="Arial" panose="020B0604020202020204" pitchFamily="34" charset="0"/>
              </a:endParaRPr>
            </a:p>
          </p:txBody>
        </p:sp>
      </p:grpSp>
      <p:grpSp>
        <p:nvGrpSpPr>
          <p:cNvPr id="28" name="Group 27"/>
          <p:cNvGrpSpPr/>
          <p:nvPr/>
        </p:nvGrpSpPr>
        <p:grpSpPr>
          <a:xfrm>
            <a:off x="3746984" y="2500041"/>
            <a:ext cx="2734057" cy="2641536"/>
            <a:chOff x="3294685" y="2369366"/>
            <a:chExt cx="2734057" cy="2641536"/>
          </a:xfrm>
        </p:grpSpPr>
        <p:pic>
          <p:nvPicPr>
            <p:cNvPr id="27" name="Picture 26"/>
            <p:cNvPicPr>
              <a:picLocks noChangeAspect="1"/>
            </p:cNvPicPr>
            <p:nvPr/>
          </p:nvPicPr>
          <p:blipFill>
            <a:blip r:embed="rId3"/>
            <a:stretch>
              <a:fillRect/>
            </a:stretch>
          </p:blipFill>
          <p:spPr>
            <a:xfrm>
              <a:off x="3294685" y="2369366"/>
              <a:ext cx="2734057" cy="1943371"/>
            </a:xfrm>
            <a:prstGeom prst="roundRect">
              <a:avLst>
                <a:gd name="adj" fmla="val 621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7" name="TextBox 46"/>
            <p:cNvSpPr txBox="1"/>
            <p:nvPr/>
          </p:nvSpPr>
          <p:spPr>
            <a:xfrm>
              <a:off x="3684516" y="4364571"/>
              <a:ext cx="1954394" cy="646331"/>
            </a:xfrm>
            <a:prstGeom prst="rect">
              <a:avLst/>
            </a:prstGeom>
            <a:noFill/>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Script/ chỉ số dưới, chỉ số trên</a:t>
              </a:r>
              <a:endParaRPr lang="en-US">
                <a:solidFill>
                  <a:schemeClr val="bg1"/>
                </a:solidFill>
                <a:latin typeface="Arial" panose="020B0604020202020204" pitchFamily="34" charset="0"/>
                <a:cs typeface="Arial" panose="020B0604020202020204" pitchFamily="34" charset="0"/>
              </a:endParaRPr>
            </a:p>
          </p:txBody>
        </p:sp>
      </p:grpSp>
      <p:grpSp>
        <p:nvGrpSpPr>
          <p:cNvPr id="43" name="Group 42"/>
          <p:cNvGrpSpPr/>
          <p:nvPr/>
        </p:nvGrpSpPr>
        <p:grpSpPr>
          <a:xfrm>
            <a:off x="6733029" y="2015565"/>
            <a:ext cx="1954394" cy="3627242"/>
            <a:chOff x="6164618" y="1771815"/>
            <a:chExt cx="1954394" cy="3627242"/>
          </a:xfrm>
        </p:grpSpPr>
        <p:pic>
          <p:nvPicPr>
            <p:cNvPr id="41" name="Picture 40"/>
            <p:cNvPicPr>
              <a:picLocks noChangeAspect="1"/>
            </p:cNvPicPr>
            <p:nvPr/>
          </p:nvPicPr>
          <p:blipFill>
            <a:blip r:embed="rId4"/>
            <a:stretch>
              <a:fillRect/>
            </a:stretch>
          </p:blipFill>
          <p:spPr>
            <a:xfrm>
              <a:off x="6327314" y="1771815"/>
              <a:ext cx="1629002" cy="2876951"/>
            </a:xfrm>
            <a:prstGeom prst="roundRect">
              <a:avLst>
                <a:gd name="adj" fmla="val 864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0" name="TextBox 49"/>
            <p:cNvSpPr txBox="1"/>
            <p:nvPr/>
          </p:nvSpPr>
          <p:spPr>
            <a:xfrm>
              <a:off x="6164618" y="4752726"/>
              <a:ext cx="1954394" cy="646331"/>
            </a:xfrm>
            <a:prstGeom prst="rect">
              <a:avLst/>
            </a:prstGeom>
            <a:noFill/>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Radical/ biểu thức chứa căn</a:t>
              </a:r>
              <a:endParaRPr lang="en-US">
                <a:solidFill>
                  <a:schemeClr val="bg1"/>
                </a:solidFill>
                <a:latin typeface="Arial" panose="020B0604020202020204" pitchFamily="34" charset="0"/>
                <a:cs typeface="Arial" panose="020B0604020202020204" pitchFamily="34" charset="0"/>
              </a:endParaRPr>
            </a:p>
          </p:txBody>
        </p:sp>
      </p:grpSp>
      <p:grpSp>
        <p:nvGrpSpPr>
          <p:cNvPr id="45" name="Group 44"/>
          <p:cNvGrpSpPr/>
          <p:nvPr/>
        </p:nvGrpSpPr>
        <p:grpSpPr>
          <a:xfrm>
            <a:off x="8762425" y="1385267"/>
            <a:ext cx="1954394" cy="4609733"/>
            <a:chOff x="8135956" y="1286660"/>
            <a:chExt cx="1954394" cy="4609733"/>
          </a:xfrm>
        </p:grpSpPr>
        <p:pic>
          <p:nvPicPr>
            <p:cNvPr id="44" name="Picture 43"/>
            <p:cNvPicPr>
              <a:picLocks noChangeAspect="1"/>
            </p:cNvPicPr>
            <p:nvPr/>
          </p:nvPicPr>
          <p:blipFill>
            <a:blip r:embed="rId5"/>
            <a:stretch>
              <a:fillRect/>
            </a:stretch>
          </p:blipFill>
          <p:spPr>
            <a:xfrm>
              <a:off x="8312942" y="1286660"/>
              <a:ext cx="1600423" cy="3934374"/>
            </a:xfrm>
            <a:prstGeom prst="roundRect">
              <a:avLst>
                <a:gd name="adj" fmla="val 669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3" name="TextBox 52"/>
            <p:cNvSpPr txBox="1"/>
            <p:nvPr/>
          </p:nvSpPr>
          <p:spPr>
            <a:xfrm>
              <a:off x="8135956" y="5250062"/>
              <a:ext cx="1954394" cy="646331"/>
            </a:xfrm>
            <a:prstGeom prst="rect">
              <a:avLst/>
            </a:prstGeom>
            <a:noFill/>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Integral/</a:t>
              </a:r>
            </a:p>
            <a:p>
              <a:pPr algn="ctr"/>
              <a:r>
                <a:rPr lang="en-US" smtClean="0">
                  <a:solidFill>
                    <a:schemeClr val="bg1"/>
                  </a:solidFill>
                  <a:latin typeface="Arial" panose="020B0604020202020204" pitchFamily="34" charset="0"/>
                  <a:cs typeface="Arial" panose="020B0604020202020204" pitchFamily="34" charset="0"/>
                </a:rPr>
                <a:t>tích phân</a:t>
              </a:r>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8254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557601" cy="697044"/>
          </a:xfrm>
        </p:spPr>
        <p:txBody>
          <a:bodyPr anchor="ctr"/>
          <a:lstStyle/>
          <a:p>
            <a:r>
              <a:rPr lang="en-US" sz="2800"/>
              <a:t>Thiết lập các dạng mẫu công thức toán học</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14</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8936838" y="50562"/>
            <a:ext cx="355996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3. NỘI DUNG NGHIÊN CỨU</a:t>
            </a:r>
            <a:endParaRPr lang="en-US" b="1">
              <a:latin typeface="Arial" panose="020B0604020202020204" pitchFamily="34" charset="0"/>
              <a:cs typeface="Arial" panose="020B0604020202020204" pitchFamily="34" charset="0"/>
            </a:endParaRPr>
          </a:p>
        </p:txBody>
      </p:sp>
      <p:grpSp>
        <p:nvGrpSpPr>
          <p:cNvPr id="7" name="Group 6"/>
          <p:cNvGrpSpPr/>
          <p:nvPr/>
        </p:nvGrpSpPr>
        <p:grpSpPr>
          <a:xfrm>
            <a:off x="8005175" y="1166226"/>
            <a:ext cx="1954394" cy="5162922"/>
            <a:chOff x="8806521" y="837333"/>
            <a:chExt cx="1954394" cy="5162922"/>
          </a:xfrm>
        </p:grpSpPr>
        <p:pic>
          <p:nvPicPr>
            <p:cNvPr id="3" name="Picture 2"/>
            <p:cNvPicPr>
              <a:picLocks noChangeAspect="1"/>
            </p:cNvPicPr>
            <p:nvPr/>
          </p:nvPicPr>
          <p:blipFill rotWithShape="1">
            <a:blip r:embed="rId2"/>
            <a:srcRect t="3648" r="5427"/>
            <a:stretch/>
          </p:blipFill>
          <p:spPr>
            <a:xfrm>
              <a:off x="8832292" y="837333"/>
              <a:ext cx="1902851" cy="4516591"/>
            </a:xfrm>
            <a:prstGeom prst="roundRect">
              <a:avLst>
                <a:gd name="adj" fmla="val 1066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TextBox 19"/>
            <p:cNvSpPr txBox="1"/>
            <p:nvPr/>
          </p:nvSpPr>
          <p:spPr>
            <a:xfrm>
              <a:off x="8806521" y="5353924"/>
              <a:ext cx="1954394" cy="646331"/>
            </a:xfrm>
            <a:prstGeom prst="rect">
              <a:avLst/>
            </a:prstGeom>
            <a:noFill/>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Large Operator/</a:t>
              </a:r>
            </a:p>
            <a:p>
              <a:pPr algn="ctr"/>
              <a:r>
                <a:rPr lang="en-US" smtClean="0">
                  <a:solidFill>
                    <a:schemeClr val="bg1"/>
                  </a:solidFill>
                  <a:latin typeface="Arial" panose="020B0604020202020204" pitchFamily="34" charset="0"/>
                  <a:cs typeface="Arial" panose="020B0604020202020204" pitchFamily="34" charset="0"/>
                </a:rPr>
                <a:t>Các tác vụ lớn</a:t>
              </a:r>
              <a:endParaRPr lang="en-US">
                <a:solidFill>
                  <a:schemeClr val="bg1"/>
                </a:solidFill>
                <a:latin typeface="Arial" panose="020B0604020202020204" pitchFamily="34" charset="0"/>
                <a:cs typeface="Arial" panose="020B0604020202020204" pitchFamily="34" charset="0"/>
              </a:endParaRPr>
            </a:p>
          </p:txBody>
        </p:sp>
      </p:grpSp>
      <p:grpSp>
        <p:nvGrpSpPr>
          <p:cNvPr id="6" name="Group 5"/>
          <p:cNvGrpSpPr/>
          <p:nvPr/>
        </p:nvGrpSpPr>
        <p:grpSpPr>
          <a:xfrm>
            <a:off x="5702341" y="1878293"/>
            <a:ext cx="1954394" cy="4127689"/>
            <a:chOff x="6565184" y="1681917"/>
            <a:chExt cx="1954394" cy="4127689"/>
          </a:xfrm>
        </p:grpSpPr>
        <p:pic>
          <p:nvPicPr>
            <p:cNvPr id="4" name="Picture 3"/>
            <p:cNvPicPr>
              <a:picLocks noChangeAspect="1"/>
            </p:cNvPicPr>
            <p:nvPr/>
          </p:nvPicPr>
          <p:blipFill rotWithShape="1">
            <a:blip r:embed="rId3"/>
            <a:srcRect t="2358" r="5062"/>
            <a:stretch/>
          </p:blipFill>
          <p:spPr>
            <a:xfrm>
              <a:off x="6651082" y="1681917"/>
              <a:ext cx="1782598" cy="3481358"/>
            </a:xfrm>
            <a:prstGeom prst="roundRect">
              <a:avLst>
                <a:gd name="adj" fmla="val 522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TextBox 21"/>
            <p:cNvSpPr txBox="1"/>
            <p:nvPr/>
          </p:nvSpPr>
          <p:spPr>
            <a:xfrm>
              <a:off x="6565184" y="5163275"/>
              <a:ext cx="1954394" cy="646331"/>
            </a:xfrm>
            <a:prstGeom prst="rect">
              <a:avLst/>
            </a:prstGeom>
            <a:noFill/>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Function/</a:t>
              </a:r>
            </a:p>
            <a:p>
              <a:pPr algn="ctr"/>
              <a:r>
                <a:rPr lang="en-US" smtClean="0">
                  <a:solidFill>
                    <a:schemeClr val="bg1"/>
                  </a:solidFill>
                  <a:latin typeface="Arial" panose="020B0604020202020204" pitchFamily="34" charset="0"/>
                  <a:cs typeface="Arial" panose="020B0604020202020204" pitchFamily="34" charset="0"/>
                </a:rPr>
                <a:t>Hàm lượng giác</a:t>
              </a:r>
              <a:endParaRPr lang="en-US">
                <a:solidFill>
                  <a:schemeClr val="bg1"/>
                </a:solidFill>
                <a:latin typeface="Arial" panose="020B0604020202020204" pitchFamily="34" charset="0"/>
                <a:cs typeface="Arial" panose="020B0604020202020204" pitchFamily="34" charset="0"/>
              </a:endParaRPr>
            </a:p>
          </p:txBody>
        </p:sp>
      </p:grpSp>
      <p:grpSp>
        <p:nvGrpSpPr>
          <p:cNvPr id="9" name="Group 8"/>
          <p:cNvGrpSpPr/>
          <p:nvPr/>
        </p:nvGrpSpPr>
        <p:grpSpPr>
          <a:xfrm>
            <a:off x="3529606" y="2461256"/>
            <a:ext cx="1954394" cy="3053277"/>
            <a:chOff x="4330952" y="2132363"/>
            <a:chExt cx="1954394" cy="3053277"/>
          </a:xfrm>
        </p:grpSpPr>
        <p:pic>
          <p:nvPicPr>
            <p:cNvPr id="8" name="Picture 7"/>
            <p:cNvPicPr>
              <a:picLocks noChangeAspect="1"/>
            </p:cNvPicPr>
            <p:nvPr/>
          </p:nvPicPr>
          <p:blipFill rotWithShape="1">
            <a:blip r:embed="rId4"/>
            <a:srcRect t="5348" r="7517"/>
            <a:stretch/>
          </p:blipFill>
          <p:spPr>
            <a:xfrm>
              <a:off x="4545699" y="2132363"/>
              <a:ext cx="1524901" cy="2406946"/>
            </a:xfrm>
            <a:prstGeom prst="roundRect">
              <a:avLst>
                <a:gd name="adj" fmla="val 854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TextBox 29"/>
            <p:cNvSpPr txBox="1"/>
            <p:nvPr/>
          </p:nvSpPr>
          <p:spPr>
            <a:xfrm>
              <a:off x="4330952" y="4539309"/>
              <a:ext cx="1954394" cy="646331"/>
            </a:xfrm>
            <a:prstGeom prst="rect">
              <a:avLst/>
            </a:prstGeom>
            <a:noFill/>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Limit &amp; Log/ Giới hạn &amp; Logarit</a:t>
              </a:r>
              <a:endParaRPr lang="en-US">
                <a:solidFill>
                  <a:schemeClr val="bg1"/>
                </a:solidFill>
                <a:latin typeface="Arial" panose="020B0604020202020204" pitchFamily="34" charset="0"/>
                <a:cs typeface="Arial" panose="020B0604020202020204" pitchFamily="34" charset="0"/>
              </a:endParaRPr>
            </a:p>
          </p:txBody>
        </p:sp>
      </p:grpSp>
      <p:grpSp>
        <p:nvGrpSpPr>
          <p:cNvPr id="11" name="Group 10"/>
          <p:cNvGrpSpPr/>
          <p:nvPr/>
        </p:nvGrpSpPr>
        <p:grpSpPr>
          <a:xfrm>
            <a:off x="1549440" y="2716710"/>
            <a:ext cx="1954394" cy="2365942"/>
            <a:chOff x="2406716" y="2716710"/>
            <a:chExt cx="1954394" cy="2365942"/>
          </a:xfrm>
        </p:grpSpPr>
        <p:pic>
          <p:nvPicPr>
            <p:cNvPr id="10" name="Picture 9"/>
            <p:cNvPicPr>
              <a:picLocks noChangeAspect="1"/>
            </p:cNvPicPr>
            <p:nvPr/>
          </p:nvPicPr>
          <p:blipFill>
            <a:blip r:embed="rId5"/>
            <a:stretch>
              <a:fillRect/>
            </a:stretch>
          </p:blipFill>
          <p:spPr>
            <a:xfrm>
              <a:off x="2672496" y="2716710"/>
              <a:ext cx="1410148" cy="1946847"/>
            </a:xfrm>
            <a:prstGeom prst="roundRect">
              <a:avLst>
                <a:gd name="adj" fmla="val 1126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1" name="TextBox 30"/>
            <p:cNvSpPr txBox="1"/>
            <p:nvPr/>
          </p:nvSpPr>
          <p:spPr>
            <a:xfrm>
              <a:off x="2406716" y="4713320"/>
              <a:ext cx="1954394" cy="369332"/>
            </a:xfrm>
            <a:prstGeom prst="rect">
              <a:avLst/>
            </a:prstGeom>
            <a:noFill/>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Matrix/ Ma trận</a:t>
              </a:r>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712444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557601" cy="697044"/>
          </a:xfrm>
        </p:spPr>
        <p:txBody>
          <a:bodyPr anchor="ctr"/>
          <a:lstStyle/>
          <a:p>
            <a:r>
              <a:rPr lang="en-US" sz="2800"/>
              <a:t>Thiết lập các dạng mẫu công thức toán học</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15</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8936838" y="50562"/>
            <a:ext cx="355996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3. NỘI DUNG NGHIÊN CỨU</a:t>
            </a:r>
            <a:endParaRPr lang="en-US" b="1">
              <a:latin typeface="Arial" panose="020B0604020202020204" pitchFamily="34" charset="0"/>
              <a:cs typeface="Arial" panose="020B0604020202020204" pitchFamily="34" charset="0"/>
            </a:endParaRPr>
          </a:p>
        </p:txBody>
      </p:sp>
      <p:grpSp>
        <p:nvGrpSpPr>
          <p:cNvPr id="18" name="Group 17"/>
          <p:cNvGrpSpPr/>
          <p:nvPr/>
        </p:nvGrpSpPr>
        <p:grpSpPr>
          <a:xfrm>
            <a:off x="614873" y="1802575"/>
            <a:ext cx="11138398" cy="3873111"/>
            <a:chOff x="614873" y="1802575"/>
            <a:chExt cx="11138398" cy="3873111"/>
          </a:xfrm>
        </p:grpSpPr>
        <p:pic>
          <p:nvPicPr>
            <p:cNvPr id="12" name="Picture 11"/>
            <p:cNvPicPr>
              <a:picLocks noChangeAspect="1"/>
            </p:cNvPicPr>
            <p:nvPr/>
          </p:nvPicPr>
          <p:blipFill>
            <a:blip r:embed="rId2"/>
            <a:stretch>
              <a:fillRect/>
            </a:stretch>
          </p:blipFill>
          <p:spPr>
            <a:xfrm>
              <a:off x="614873" y="1802575"/>
              <a:ext cx="3600953" cy="1838582"/>
            </a:xfrm>
            <a:prstGeom prst="rect">
              <a:avLst/>
            </a:prstGeom>
          </p:spPr>
        </p:pic>
        <p:pic>
          <p:nvPicPr>
            <p:cNvPr id="14" name="Picture 13"/>
            <p:cNvPicPr>
              <a:picLocks noChangeAspect="1"/>
            </p:cNvPicPr>
            <p:nvPr/>
          </p:nvPicPr>
          <p:blipFill>
            <a:blip r:embed="rId3"/>
            <a:stretch>
              <a:fillRect/>
            </a:stretch>
          </p:blipFill>
          <p:spPr>
            <a:xfrm>
              <a:off x="4403726" y="1802575"/>
              <a:ext cx="3620005" cy="1838582"/>
            </a:xfrm>
            <a:prstGeom prst="rect">
              <a:avLst/>
            </a:prstGeom>
          </p:spPr>
        </p:pic>
        <p:pic>
          <p:nvPicPr>
            <p:cNvPr id="15" name="Picture 14"/>
            <p:cNvPicPr>
              <a:picLocks noChangeAspect="1"/>
            </p:cNvPicPr>
            <p:nvPr/>
          </p:nvPicPr>
          <p:blipFill>
            <a:blip r:embed="rId4"/>
            <a:stretch>
              <a:fillRect/>
            </a:stretch>
          </p:blipFill>
          <p:spPr>
            <a:xfrm>
              <a:off x="8247582" y="1802575"/>
              <a:ext cx="3505689" cy="1800476"/>
            </a:xfrm>
            <a:prstGeom prst="rect">
              <a:avLst/>
            </a:prstGeom>
          </p:spPr>
        </p:pic>
        <p:pic>
          <p:nvPicPr>
            <p:cNvPr id="16" name="Picture 15"/>
            <p:cNvPicPr>
              <a:picLocks noChangeAspect="1"/>
            </p:cNvPicPr>
            <p:nvPr/>
          </p:nvPicPr>
          <p:blipFill>
            <a:blip r:embed="rId5"/>
            <a:stretch>
              <a:fillRect/>
            </a:stretch>
          </p:blipFill>
          <p:spPr>
            <a:xfrm>
              <a:off x="2632081" y="3822814"/>
              <a:ext cx="3629532" cy="1810003"/>
            </a:xfrm>
            <a:prstGeom prst="rect">
              <a:avLst/>
            </a:prstGeom>
          </p:spPr>
        </p:pic>
        <p:pic>
          <p:nvPicPr>
            <p:cNvPr id="17" name="Picture 16"/>
            <p:cNvPicPr>
              <a:picLocks noChangeAspect="1"/>
            </p:cNvPicPr>
            <p:nvPr/>
          </p:nvPicPr>
          <p:blipFill>
            <a:blip r:embed="rId6"/>
            <a:stretch>
              <a:fillRect/>
            </a:stretch>
          </p:blipFill>
          <p:spPr>
            <a:xfrm>
              <a:off x="6389947" y="3779946"/>
              <a:ext cx="3610479" cy="1895740"/>
            </a:xfrm>
            <a:prstGeom prst="rect">
              <a:avLst/>
            </a:prstGeom>
          </p:spPr>
        </p:pic>
      </p:grpSp>
      <p:sp>
        <p:nvSpPr>
          <p:cNvPr id="26" name="TextBox 25"/>
          <p:cNvSpPr txBox="1"/>
          <p:nvPr/>
        </p:nvSpPr>
        <p:spPr>
          <a:xfrm>
            <a:off x="3790917" y="5867557"/>
            <a:ext cx="5139464" cy="369332"/>
          </a:xfrm>
          <a:prstGeom prst="rect">
            <a:avLst/>
          </a:prstGeom>
          <a:solidFill>
            <a:srgbClr val="FF4500"/>
          </a:solidFill>
        </p:spPr>
        <p:txBody>
          <a:bodyPr wrap="square" rtlCol="0">
            <a:spAutoFit/>
          </a:bodyPr>
          <a:lstStyle/>
          <a:p>
            <a:pPr algn="ctr"/>
            <a:r>
              <a:rPr lang="en-US" b="1" smtClean="0">
                <a:solidFill>
                  <a:schemeClr val="bg1"/>
                </a:solidFill>
                <a:latin typeface="Arial" panose="020B0604020202020204" pitchFamily="34" charset="0"/>
                <a:cs typeface="Arial" panose="020B0604020202020204" pitchFamily="34" charset="0"/>
              </a:rPr>
              <a:t>PHÂN LOẠI CÁC KÝ HIỆU KHOA HỌC</a:t>
            </a:r>
            <a:endParaRPr lang="en-US"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4649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557601" cy="697044"/>
          </a:xfrm>
        </p:spPr>
        <p:txBody>
          <a:bodyPr anchor="ctr"/>
          <a:lstStyle/>
          <a:p>
            <a:pPr>
              <a:lnSpc>
                <a:spcPct val="100000"/>
              </a:lnSpc>
            </a:pPr>
            <a:r>
              <a:rPr lang="en-US" sz="2800"/>
              <a:t>Tạo ứng dụng web</a:t>
            </a:r>
            <a:br>
              <a:rPr lang="en-US" sz="2800"/>
            </a:br>
            <a:r>
              <a:rPr lang="en-US" sz="2800"/>
              <a:t>HTML, CSS, Javascript</a:t>
            </a:r>
            <a:endParaRPr lang="en-US" sz="2800"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16</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8936838" y="50562"/>
            <a:ext cx="355996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3. NỘI DUNG NGHIÊN CỨU</a:t>
            </a:r>
            <a:endParaRPr lang="en-US" b="1">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5647445" y="1467677"/>
            <a:ext cx="5562694" cy="4719861"/>
          </a:xfrm>
          <a:prstGeom prst="roundRect">
            <a:avLst>
              <a:gd name="adj" fmla="val 288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p:cNvSpPr txBox="1"/>
          <p:nvPr/>
        </p:nvSpPr>
        <p:spPr>
          <a:xfrm>
            <a:off x="644234" y="2550794"/>
            <a:ext cx="3752116" cy="2031325"/>
          </a:xfrm>
          <a:prstGeom prst="rect">
            <a:avLst/>
          </a:prstGeom>
          <a:noFill/>
        </p:spPr>
        <p:txBody>
          <a:bodyPr wrap="square" rtlCol="0">
            <a:spAutoFit/>
          </a:bodyPr>
          <a:lstStyle/>
          <a:p>
            <a:pPr algn="just"/>
            <a:r>
              <a:rPr lang="en-US" b="1" smtClean="0">
                <a:solidFill>
                  <a:srgbClr val="FFFF00"/>
                </a:solidFill>
                <a:latin typeface="Arial" panose="020B0604020202020204" pitchFamily="34" charset="0"/>
                <a:cs typeface="Arial" panose="020B0604020202020204" pitchFamily="34" charset="0"/>
              </a:rPr>
              <a:t>Giao diện tổng quan khi hoàn thành ứng dụng, gồm các thành phần chính:</a:t>
            </a:r>
          </a:p>
          <a:p>
            <a:pPr marL="285750" indent="-285750" algn="just">
              <a:buFontTx/>
              <a:buChar char="-"/>
            </a:pPr>
            <a:r>
              <a:rPr lang="en-US" i="1" smtClean="0">
                <a:solidFill>
                  <a:schemeClr val="bg1"/>
                </a:solidFill>
                <a:latin typeface="Arial" panose="020B0604020202020204" pitchFamily="34" charset="0"/>
                <a:cs typeface="Arial" panose="020B0604020202020204" pitchFamily="34" charset="0"/>
              </a:rPr>
              <a:t>Thanh điều khiển chức năng;</a:t>
            </a:r>
          </a:p>
          <a:p>
            <a:pPr marL="285750" indent="-285750" algn="just">
              <a:buFontTx/>
              <a:buChar char="-"/>
            </a:pPr>
            <a:r>
              <a:rPr lang="en-US" i="1" smtClean="0">
                <a:solidFill>
                  <a:schemeClr val="bg1"/>
                </a:solidFill>
                <a:latin typeface="Arial" panose="020B0604020202020204" pitchFamily="34" charset="0"/>
                <a:cs typeface="Arial" panose="020B0604020202020204" pitchFamily="34" charset="0"/>
              </a:rPr>
              <a:t>Vùng định dạng dữ liệu;</a:t>
            </a:r>
          </a:p>
          <a:p>
            <a:pPr marL="285750" indent="-285750" algn="just">
              <a:buFontTx/>
              <a:buChar char="-"/>
            </a:pPr>
            <a:r>
              <a:rPr lang="en-US" i="1" smtClean="0">
                <a:solidFill>
                  <a:schemeClr val="bg1"/>
                </a:solidFill>
                <a:latin typeface="Arial" panose="020B0604020202020204" pitchFamily="34" charset="0"/>
                <a:cs typeface="Arial" panose="020B0604020202020204" pitchFamily="34" charset="0"/>
              </a:rPr>
              <a:t>Vùng mô tả chức năng;</a:t>
            </a:r>
          </a:p>
          <a:p>
            <a:pPr marL="285750" indent="-285750" algn="just">
              <a:buFontTx/>
              <a:buChar char="-"/>
            </a:pPr>
            <a:r>
              <a:rPr lang="en-US" i="1" smtClean="0">
                <a:solidFill>
                  <a:schemeClr val="bg1"/>
                </a:solidFill>
                <a:latin typeface="Arial" panose="020B0604020202020204" pitchFamily="34" charset="0"/>
                <a:cs typeface="Arial" panose="020B0604020202020204" pitchFamily="34" charset="0"/>
              </a:rPr>
              <a:t>Vùng soạn thảo nội dung, …</a:t>
            </a:r>
            <a:endParaRPr lang="en-US" i="1">
              <a:solidFill>
                <a:schemeClr val="bg1"/>
              </a:solidFill>
              <a:latin typeface="Arial" panose="020B0604020202020204" pitchFamily="34" charset="0"/>
              <a:cs typeface="Arial" panose="020B0604020202020204" pitchFamily="34" charset="0"/>
            </a:endParaRPr>
          </a:p>
        </p:txBody>
      </p:sp>
      <p:grpSp>
        <p:nvGrpSpPr>
          <p:cNvPr id="28" name="Group 27"/>
          <p:cNvGrpSpPr/>
          <p:nvPr/>
        </p:nvGrpSpPr>
        <p:grpSpPr>
          <a:xfrm>
            <a:off x="3491634" y="1670271"/>
            <a:ext cx="2477366" cy="704916"/>
            <a:chOff x="3491634" y="1670271"/>
            <a:chExt cx="2477366" cy="704916"/>
          </a:xfrm>
        </p:grpSpPr>
        <p:cxnSp>
          <p:nvCxnSpPr>
            <p:cNvPr id="7" name="Straight Arrow Connector 6"/>
            <p:cNvCxnSpPr/>
            <p:nvPr/>
          </p:nvCxnSpPr>
          <p:spPr>
            <a:xfrm flipH="1" flipV="1">
              <a:off x="4749800" y="2133887"/>
              <a:ext cx="1219200" cy="2413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8" name="Rounded Rectangle 7"/>
            <p:cNvSpPr/>
            <p:nvPr/>
          </p:nvSpPr>
          <p:spPr>
            <a:xfrm>
              <a:off x="3491634" y="1670271"/>
              <a:ext cx="2080674" cy="393987"/>
            </a:xfrm>
            <a:prstGeom prst="roundRect">
              <a:avLst/>
            </a:prstGeom>
            <a:gradFill>
              <a:gsLst>
                <a:gs pos="0">
                  <a:schemeClr val="bg2">
                    <a:alpha val="85000"/>
                  </a:schemeClr>
                </a:gs>
                <a:gs pos="100000">
                  <a:schemeClr val="accent1">
                    <a:alpha val="85000"/>
                  </a:schemeClr>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Arial" panose="020B0604020202020204" pitchFamily="34" charset="0"/>
                  <a:cs typeface="Arial" panose="020B0604020202020204" pitchFamily="34" charset="0"/>
                </a:rPr>
                <a:t>Định dạng dữ liệu</a:t>
              </a:r>
              <a:endParaRPr lang="en-US">
                <a:latin typeface="Arial" panose="020B0604020202020204" pitchFamily="34" charset="0"/>
                <a:cs typeface="Arial" panose="020B0604020202020204" pitchFamily="34" charset="0"/>
              </a:endParaRPr>
            </a:p>
          </p:txBody>
        </p:sp>
      </p:grpSp>
      <p:grpSp>
        <p:nvGrpSpPr>
          <p:cNvPr id="23" name="Group 22"/>
          <p:cNvGrpSpPr/>
          <p:nvPr/>
        </p:nvGrpSpPr>
        <p:grpSpPr>
          <a:xfrm>
            <a:off x="6348118" y="905558"/>
            <a:ext cx="2080674" cy="1053748"/>
            <a:chOff x="6348118" y="905558"/>
            <a:chExt cx="2080674" cy="1053748"/>
          </a:xfrm>
        </p:grpSpPr>
        <p:cxnSp>
          <p:nvCxnSpPr>
            <p:cNvPr id="19" name="Straight Arrow Connector 18"/>
            <p:cNvCxnSpPr/>
            <p:nvPr/>
          </p:nvCxnSpPr>
          <p:spPr>
            <a:xfrm flipH="1" flipV="1">
              <a:off x="7404100" y="1381235"/>
              <a:ext cx="647700" cy="57807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Rounded Rectangle 20"/>
            <p:cNvSpPr/>
            <p:nvPr/>
          </p:nvSpPr>
          <p:spPr>
            <a:xfrm>
              <a:off x="6348118" y="905558"/>
              <a:ext cx="2080674" cy="393987"/>
            </a:xfrm>
            <a:prstGeom prst="roundRect">
              <a:avLst/>
            </a:prstGeom>
            <a:gradFill>
              <a:gsLst>
                <a:gs pos="0">
                  <a:schemeClr val="bg2">
                    <a:alpha val="85000"/>
                  </a:schemeClr>
                </a:gs>
                <a:gs pos="100000">
                  <a:schemeClr val="accent1">
                    <a:alpha val="85000"/>
                  </a:schemeClr>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Arial" panose="020B0604020202020204" pitchFamily="34" charset="0"/>
                  <a:cs typeface="Arial" panose="020B0604020202020204" pitchFamily="34" charset="0"/>
                </a:rPr>
                <a:t>Thanh điều khiển</a:t>
              </a:r>
              <a:endParaRPr lang="en-US">
                <a:latin typeface="Arial" panose="020B0604020202020204" pitchFamily="34" charset="0"/>
                <a:cs typeface="Arial" panose="020B0604020202020204" pitchFamily="34" charset="0"/>
              </a:endParaRPr>
            </a:p>
          </p:txBody>
        </p:sp>
      </p:grpSp>
      <p:grpSp>
        <p:nvGrpSpPr>
          <p:cNvPr id="32" name="Group 31"/>
          <p:cNvGrpSpPr/>
          <p:nvPr/>
        </p:nvGrpSpPr>
        <p:grpSpPr>
          <a:xfrm>
            <a:off x="8276391" y="3504441"/>
            <a:ext cx="2654791" cy="1279304"/>
            <a:chOff x="8276391" y="3504441"/>
            <a:chExt cx="2654791" cy="1279304"/>
          </a:xfrm>
        </p:grpSpPr>
        <p:cxnSp>
          <p:nvCxnSpPr>
            <p:cNvPr id="22" name="Straight Arrow Connector 21"/>
            <p:cNvCxnSpPr/>
            <p:nvPr/>
          </p:nvCxnSpPr>
          <p:spPr>
            <a:xfrm>
              <a:off x="8849751" y="3504441"/>
              <a:ext cx="586349" cy="8570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5" name="Rounded Rectangle 24"/>
            <p:cNvSpPr/>
            <p:nvPr/>
          </p:nvSpPr>
          <p:spPr>
            <a:xfrm>
              <a:off x="8276391" y="4389758"/>
              <a:ext cx="2654791" cy="393987"/>
            </a:xfrm>
            <a:prstGeom prst="roundRect">
              <a:avLst/>
            </a:prstGeom>
            <a:gradFill>
              <a:gsLst>
                <a:gs pos="0">
                  <a:schemeClr val="bg2">
                    <a:alpha val="85000"/>
                  </a:schemeClr>
                </a:gs>
                <a:gs pos="100000">
                  <a:schemeClr val="accent1">
                    <a:alpha val="85000"/>
                  </a:schemeClr>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Arial" panose="020B0604020202020204" pitchFamily="34" charset="0"/>
                  <a:cs typeface="Arial" panose="020B0604020202020204" pitchFamily="34" charset="0"/>
                </a:rPr>
                <a:t>Vùng mô tả chức năng</a:t>
              </a:r>
              <a:endParaRPr lang="en-US">
                <a:latin typeface="Arial" panose="020B0604020202020204" pitchFamily="34" charset="0"/>
                <a:cs typeface="Arial" panose="020B0604020202020204" pitchFamily="34" charset="0"/>
              </a:endParaRPr>
            </a:p>
          </p:txBody>
        </p:sp>
      </p:grpSp>
      <p:grpSp>
        <p:nvGrpSpPr>
          <p:cNvPr id="31" name="Group 30"/>
          <p:cNvGrpSpPr/>
          <p:nvPr/>
        </p:nvGrpSpPr>
        <p:grpSpPr>
          <a:xfrm>
            <a:off x="4049371" y="5080000"/>
            <a:ext cx="2696035" cy="959650"/>
            <a:chOff x="4049371" y="5080000"/>
            <a:chExt cx="2696035" cy="959650"/>
          </a:xfrm>
        </p:grpSpPr>
        <p:cxnSp>
          <p:nvCxnSpPr>
            <p:cNvPr id="27" name="Straight Arrow Connector 26"/>
            <p:cNvCxnSpPr/>
            <p:nvPr/>
          </p:nvCxnSpPr>
          <p:spPr>
            <a:xfrm flipH="1">
              <a:off x="5051204" y="5080000"/>
              <a:ext cx="1694202" cy="4699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0" name="Rounded Rectangle 29"/>
            <p:cNvSpPr/>
            <p:nvPr/>
          </p:nvSpPr>
          <p:spPr>
            <a:xfrm>
              <a:off x="4049371" y="5645663"/>
              <a:ext cx="2080674" cy="393987"/>
            </a:xfrm>
            <a:prstGeom prst="roundRect">
              <a:avLst/>
            </a:prstGeom>
            <a:gradFill>
              <a:gsLst>
                <a:gs pos="0">
                  <a:schemeClr val="bg2">
                    <a:alpha val="85000"/>
                  </a:schemeClr>
                </a:gs>
                <a:gs pos="100000">
                  <a:schemeClr val="accent1">
                    <a:alpha val="85000"/>
                  </a:schemeClr>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latin typeface="Arial" panose="020B0604020202020204" pitchFamily="34" charset="0"/>
                  <a:cs typeface="Arial" panose="020B0604020202020204" pitchFamily="34" charset="0"/>
                </a:rPr>
                <a:t>Vùng soạn thảo</a:t>
              </a:r>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1637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wipe(left)">
                                      <p:cBhvr>
                                        <p:cTn id="23" dur="500"/>
                                        <p:tgtEl>
                                          <p:spTgt spid="4">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wipe(left)">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557601" cy="697044"/>
          </a:xfrm>
        </p:spPr>
        <p:txBody>
          <a:bodyPr anchor="ctr"/>
          <a:lstStyle/>
          <a:p>
            <a:pPr>
              <a:lnSpc>
                <a:spcPct val="100000"/>
              </a:lnSpc>
            </a:pPr>
            <a:r>
              <a:rPr lang="en-US" sz="2800"/>
              <a:t>Sử dụng MathML để hiển thị công thức toán học</a:t>
            </a:r>
            <a:endParaRPr lang="en-US" sz="2800"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17</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8936838" y="50562"/>
            <a:ext cx="355996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3. NỘI DUNG NGHIÊN CỨU</a:t>
            </a:r>
            <a:endParaRPr lang="en-US" b="1">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2"/>
          <a:stretch>
            <a:fillRect/>
          </a:stretch>
        </p:blipFill>
        <p:spPr>
          <a:xfrm>
            <a:off x="9352237" y="3100816"/>
            <a:ext cx="2473068" cy="1218953"/>
          </a:xfrm>
          <a:prstGeom prst="roundRect">
            <a:avLst>
              <a:gd name="adj" fmla="val 858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p:cNvPicPr>
            <a:picLocks noChangeAspect="1"/>
          </p:cNvPicPr>
          <p:nvPr/>
        </p:nvPicPr>
        <p:blipFill>
          <a:blip r:embed="rId3"/>
          <a:stretch>
            <a:fillRect/>
          </a:stretch>
        </p:blipFill>
        <p:spPr>
          <a:xfrm>
            <a:off x="5704335" y="2205934"/>
            <a:ext cx="2402744" cy="2941896"/>
          </a:xfrm>
          <a:prstGeom prst="roundRect">
            <a:avLst>
              <a:gd name="adj" fmla="val 47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7" name="Group 16"/>
          <p:cNvGrpSpPr/>
          <p:nvPr/>
        </p:nvGrpSpPr>
        <p:grpSpPr>
          <a:xfrm>
            <a:off x="8288368" y="3358421"/>
            <a:ext cx="882582" cy="679627"/>
            <a:chOff x="2685420" y="3272933"/>
            <a:chExt cx="882582" cy="679627"/>
          </a:xfrm>
        </p:grpSpPr>
        <p:sp>
          <p:nvSpPr>
            <p:cNvPr id="16" name="Right Arrow 15"/>
            <p:cNvSpPr/>
            <p:nvPr/>
          </p:nvSpPr>
          <p:spPr>
            <a:xfrm>
              <a:off x="2685421" y="3272933"/>
              <a:ext cx="882581" cy="32775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10800000">
              <a:off x="2685420" y="3624805"/>
              <a:ext cx="882581" cy="32775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644234" y="2550794"/>
            <a:ext cx="3752116" cy="2031325"/>
          </a:xfrm>
          <a:prstGeom prst="rect">
            <a:avLst/>
          </a:prstGeom>
          <a:noFill/>
        </p:spPr>
        <p:txBody>
          <a:bodyPr wrap="square" rtlCol="0">
            <a:spAutoFit/>
          </a:bodyPr>
          <a:lstStyle/>
          <a:p>
            <a:pPr algn="just"/>
            <a:r>
              <a:rPr lang="en-US" b="1" smtClean="0">
                <a:solidFill>
                  <a:srgbClr val="FFFF00"/>
                </a:solidFill>
                <a:latin typeface="Arial" panose="020B0604020202020204" pitchFamily="34" charset="0"/>
                <a:cs typeface="Arial" panose="020B0604020202020204" pitchFamily="34" charset="0"/>
              </a:rPr>
              <a:t>Tổng quan về MathML:</a:t>
            </a:r>
          </a:p>
          <a:p>
            <a:pPr marL="285750" indent="-285750" algn="just">
              <a:buFontTx/>
              <a:buChar char="-"/>
            </a:pPr>
            <a:r>
              <a:rPr lang="en-US" i="1">
                <a:solidFill>
                  <a:schemeClr val="bg1"/>
                </a:solidFill>
                <a:latin typeface="Arial" panose="020B0604020202020204" pitchFamily="34" charset="0"/>
                <a:cs typeface="Arial" panose="020B0604020202020204" pitchFamily="34" charset="0"/>
              </a:rPr>
              <a:t>là  ngôn  ngữ  đánh dấu;</a:t>
            </a:r>
          </a:p>
          <a:p>
            <a:pPr marL="285750" indent="-285750" algn="just">
              <a:buFontTx/>
              <a:buChar char="-"/>
            </a:pPr>
            <a:r>
              <a:rPr lang="en-US" i="1">
                <a:solidFill>
                  <a:schemeClr val="bg1"/>
                </a:solidFill>
                <a:latin typeface="Arial" panose="020B0604020202020204" pitchFamily="34" charset="0"/>
                <a:cs typeface="Arial" panose="020B0604020202020204" pitchFamily="34" charset="0"/>
              </a:rPr>
              <a:t>mô tả các ký hiệu toán học</a:t>
            </a:r>
            <a:r>
              <a:rPr lang="en-US" i="1" smtClean="0">
                <a:solidFill>
                  <a:schemeClr val="bg1"/>
                </a:solidFill>
                <a:latin typeface="Arial" panose="020B0604020202020204" pitchFamily="34" charset="0"/>
                <a:cs typeface="Arial" panose="020B0604020202020204" pitchFamily="34" charset="0"/>
              </a:rPr>
              <a:t>;</a:t>
            </a:r>
          </a:p>
          <a:p>
            <a:pPr marL="285750" indent="-285750" algn="just">
              <a:buFontTx/>
              <a:buChar char="-"/>
            </a:pPr>
            <a:r>
              <a:rPr lang="en-US" i="1" smtClean="0">
                <a:solidFill>
                  <a:schemeClr val="bg1"/>
                </a:solidFill>
                <a:latin typeface="Arial" panose="020B0604020202020204" pitchFamily="34" charset="0"/>
                <a:cs typeface="Arial" panose="020B0604020202020204" pitchFamily="34" charset="0"/>
              </a:rPr>
              <a:t>tiền </a:t>
            </a:r>
            <a:r>
              <a:rPr lang="en-US" i="1">
                <a:solidFill>
                  <a:schemeClr val="bg1"/>
                </a:solidFill>
                <a:latin typeface="Arial" panose="020B0604020202020204" pitchFamily="34" charset="0"/>
                <a:cs typeface="Arial" panose="020B0604020202020204" pitchFamily="34" charset="0"/>
              </a:rPr>
              <a:t>thân là một ứng dụng </a:t>
            </a:r>
            <a:r>
              <a:rPr lang="en-US" i="1" smtClean="0">
                <a:solidFill>
                  <a:schemeClr val="bg1"/>
                </a:solidFill>
                <a:latin typeface="Arial" panose="020B0604020202020204" pitchFamily="34" charset="0"/>
                <a:cs typeface="Arial" panose="020B0604020202020204" pitchFamily="34" charset="0"/>
              </a:rPr>
              <a:t>XML;</a:t>
            </a:r>
            <a:endParaRPr lang="en-US" i="1">
              <a:solidFill>
                <a:schemeClr val="bg1"/>
              </a:solidFill>
              <a:latin typeface="Arial" panose="020B0604020202020204" pitchFamily="34" charset="0"/>
              <a:cs typeface="Arial" panose="020B0604020202020204" pitchFamily="34" charset="0"/>
            </a:endParaRPr>
          </a:p>
          <a:p>
            <a:pPr marL="285750" indent="-285750" algn="just">
              <a:buFontTx/>
              <a:buChar char="-"/>
            </a:pPr>
            <a:r>
              <a:rPr lang="en-US" i="1">
                <a:solidFill>
                  <a:schemeClr val="bg1"/>
                </a:solidFill>
                <a:latin typeface="Arial" panose="020B0604020202020204" pitchFamily="34" charset="0"/>
                <a:cs typeface="Arial" panose="020B0604020202020204" pitchFamily="34" charset="0"/>
              </a:rPr>
              <a:t>HTML5 chỉ định cú pháp cho MathML trong HTML;</a:t>
            </a:r>
          </a:p>
          <a:p>
            <a:pPr marL="285750" indent="-285750" algn="just">
              <a:buFontTx/>
              <a:buChar char="-"/>
            </a:pPr>
            <a:r>
              <a:rPr lang="en-US" i="1" smtClean="0">
                <a:solidFill>
                  <a:schemeClr val="bg1"/>
                </a:solidFill>
                <a:latin typeface="Arial" panose="020B0604020202020204" pitchFamily="34" charset="0"/>
                <a:cs typeface="Arial" panose="020B0604020202020204" pitchFamily="34" charset="0"/>
              </a:rPr>
              <a:t>chạy </a:t>
            </a:r>
            <a:r>
              <a:rPr lang="en-US" i="1">
                <a:solidFill>
                  <a:schemeClr val="bg1"/>
                </a:solidFill>
                <a:latin typeface="Arial" panose="020B0604020202020204" pitchFamily="34" charset="0"/>
                <a:cs typeface="Arial" panose="020B0604020202020204" pitchFamily="34" charset="0"/>
              </a:rPr>
              <a:t>tốt trên Firefox </a:t>
            </a:r>
            <a:r>
              <a:rPr lang="en-US" i="1" smtClean="0">
                <a:solidFill>
                  <a:schemeClr val="bg1"/>
                </a:solidFill>
                <a:latin typeface="Arial" panose="020B0604020202020204" pitchFamily="34" charset="0"/>
                <a:cs typeface="Arial" panose="020B0604020202020204" pitchFamily="34" charset="0"/>
              </a:rPr>
              <a:t>và Safari.</a:t>
            </a:r>
            <a:endParaRPr lang="en-US" i="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0816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xEl>
                                              <p:pRg st="1" end="1"/>
                                            </p:txEl>
                                          </p:spTgt>
                                        </p:tgtEl>
                                        <p:attrNameLst>
                                          <p:attrName>style.visibility</p:attrName>
                                        </p:attrNameLst>
                                      </p:cBhvr>
                                      <p:to>
                                        <p:strVal val="visible"/>
                                      </p:to>
                                    </p:set>
                                    <p:animEffect transition="in" filter="wipe(left)">
                                      <p:cBhvr>
                                        <p:cTn id="7" dur="500"/>
                                        <p:tgtEl>
                                          <p:spTgt spid="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xEl>
                                              <p:pRg st="2" end="2"/>
                                            </p:txEl>
                                          </p:spTgt>
                                        </p:tgtEl>
                                        <p:attrNameLst>
                                          <p:attrName>style.visibility</p:attrName>
                                        </p:attrNameLst>
                                      </p:cBhvr>
                                      <p:to>
                                        <p:strVal val="visible"/>
                                      </p:to>
                                    </p:set>
                                    <p:animEffect transition="in" filter="wipe(left)">
                                      <p:cBhvr>
                                        <p:cTn id="12" dur="500"/>
                                        <p:tgtEl>
                                          <p:spTgt spid="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animEffect transition="in" filter="wipe(left)">
                                      <p:cBhvr>
                                        <p:cTn id="17" dur="500"/>
                                        <p:tgtEl>
                                          <p:spTgt spid="2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wipe(left)">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wipe(left)">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557601" cy="697044"/>
          </a:xfrm>
        </p:spPr>
        <p:txBody>
          <a:bodyPr anchor="ctr"/>
          <a:lstStyle/>
          <a:p>
            <a:pPr>
              <a:lnSpc>
                <a:spcPct val="100000"/>
              </a:lnSpc>
            </a:pPr>
            <a:r>
              <a:rPr lang="en-US" sz="2800"/>
              <a:t>Ứng dụng Responsive Web-design</a:t>
            </a:r>
            <a:endParaRPr lang="en-US" sz="2800"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18</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8936838" y="50562"/>
            <a:ext cx="355996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3. NỘI DUNG NGHIÊN CỨU</a:t>
            </a:r>
            <a:endParaRPr lang="en-US" b="1">
              <a:latin typeface="Arial" panose="020B0604020202020204" pitchFamily="34" charset="0"/>
              <a:cs typeface="Arial" panose="020B0604020202020204" pitchFamily="34" charset="0"/>
            </a:endParaRPr>
          </a:p>
        </p:txBody>
      </p:sp>
      <p:pic>
        <p:nvPicPr>
          <p:cNvPr id="1026" name="Picture 2" descr="Không có mô t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73" y="1505488"/>
            <a:ext cx="2190060" cy="3893440"/>
          </a:xfrm>
          <a:prstGeom prst="roundRect">
            <a:avLst>
              <a:gd name="adj" fmla="val 275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4874" y="5505447"/>
            <a:ext cx="2190060" cy="369332"/>
          </a:xfrm>
          <a:prstGeom prst="rect">
            <a:avLst/>
          </a:prstGeom>
          <a:noFill/>
          <a:ln w="19050">
            <a:solidFill>
              <a:schemeClr val="bg1"/>
            </a:solidFill>
          </a:ln>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Trên điện thoại</a:t>
            </a:r>
            <a:endParaRPr lang="en-US">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3071013" y="1505488"/>
            <a:ext cx="5310299" cy="2787324"/>
          </a:xfrm>
          <a:prstGeom prst="roundRect">
            <a:avLst>
              <a:gd name="adj" fmla="val 33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p:cNvSpPr txBox="1"/>
          <p:nvPr/>
        </p:nvSpPr>
        <p:spPr>
          <a:xfrm>
            <a:off x="3071013" y="4447408"/>
            <a:ext cx="2548974" cy="369332"/>
          </a:xfrm>
          <a:prstGeom prst="rect">
            <a:avLst/>
          </a:prstGeom>
          <a:noFill/>
          <a:ln w="19050">
            <a:solidFill>
              <a:schemeClr val="bg1"/>
            </a:solidFill>
          </a:ln>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Firefox HĐH Windows</a:t>
            </a:r>
            <a:endParaRPr lang="en-US">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4"/>
          <a:srcRect l="968" r="1378"/>
          <a:stretch/>
        </p:blipFill>
        <p:spPr>
          <a:xfrm>
            <a:off x="6379647" y="2206401"/>
            <a:ext cx="5009322" cy="3842633"/>
          </a:xfrm>
          <a:prstGeom prst="roundRect">
            <a:avLst>
              <a:gd name="adj" fmla="val 390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p:cNvSpPr txBox="1"/>
          <p:nvPr/>
        </p:nvSpPr>
        <p:spPr>
          <a:xfrm>
            <a:off x="8839995" y="1698565"/>
            <a:ext cx="2548974" cy="369332"/>
          </a:xfrm>
          <a:prstGeom prst="rect">
            <a:avLst/>
          </a:prstGeom>
          <a:noFill/>
          <a:ln w="19050">
            <a:solidFill>
              <a:schemeClr val="bg1"/>
            </a:solidFill>
          </a:ln>
        </p:spPr>
        <p:txBody>
          <a:bodyPr wrap="square" rtlCol="0">
            <a:spAutoFit/>
          </a:bodyPr>
          <a:lstStyle/>
          <a:p>
            <a:pPr algn="ctr"/>
            <a:r>
              <a:rPr lang="en-US" smtClean="0">
                <a:solidFill>
                  <a:schemeClr val="bg1"/>
                </a:solidFill>
                <a:latin typeface="Arial" panose="020B0604020202020204" pitchFamily="34" charset="0"/>
                <a:cs typeface="Arial" panose="020B0604020202020204" pitchFamily="34" charset="0"/>
              </a:rPr>
              <a:t>Safari HĐH Mac</a:t>
            </a:r>
            <a:endParaRPr lang="en-US">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006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557601" cy="697044"/>
          </a:xfrm>
        </p:spPr>
        <p:txBody>
          <a:bodyPr anchor="ctr"/>
          <a:lstStyle/>
          <a:p>
            <a:pPr>
              <a:lnSpc>
                <a:spcPct val="100000"/>
              </a:lnSpc>
            </a:pPr>
            <a:r>
              <a:rPr lang="en-US" sz="2800"/>
              <a:t>Nghiên cứu Tesseract JS</a:t>
            </a:r>
            <a:r>
              <a:rPr lang="en-US" sz="2800"/>
              <a:t/>
            </a:r>
            <a:br>
              <a:rPr lang="en-US" sz="2800"/>
            </a:br>
            <a:r>
              <a:rPr lang="en-US" sz="2800" smtClean="0"/>
              <a:t>và </a:t>
            </a:r>
            <a:r>
              <a:rPr lang="en-US" sz="2800"/>
              <a:t>ứng </a:t>
            </a:r>
            <a:r>
              <a:rPr lang="en-US" sz="2800"/>
              <a:t>dụng </a:t>
            </a:r>
            <a:r>
              <a:rPr lang="en-US" sz="2800" smtClean="0"/>
              <a:t>OCR</a:t>
            </a:r>
            <a:endParaRPr lang="en-US" sz="2800"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19</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8936838" y="50562"/>
            <a:ext cx="355996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3. NỘI DUNG NGHIÊN CỨU</a:t>
            </a:r>
            <a:endParaRPr lang="en-US" b="1">
              <a:latin typeface="Arial" panose="020B0604020202020204" pitchFamily="34" charset="0"/>
              <a:cs typeface="Arial" panose="020B0604020202020204" pitchFamily="34" charset="0"/>
            </a:endParaRPr>
          </a:p>
        </p:txBody>
      </p:sp>
      <p:sp>
        <p:nvSpPr>
          <p:cNvPr id="3" name="TextBox 2"/>
          <p:cNvSpPr txBox="1"/>
          <p:nvPr/>
        </p:nvSpPr>
        <p:spPr>
          <a:xfrm>
            <a:off x="488380" y="2674471"/>
            <a:ext cx="5380381" cy="2031325"/>
          </a:xfrm>
          <a:prstGeom prst="rect">
            <a:avLst/>
          </a:prstGeom>
          <a:noFill/>
        </p:spPr>
        <p:txBody>
          <a:bodyPr wrap="square" rtlCol="0">
            <a:spAutoFit/>
          </a:bodyPr>
          <a:lstStyle/>
          <a:p>
            <a:pPr marL="285750" indent="-285750">
              <a:buFontTx/>
              <a:buChar char="-"/>
            </a:pPr>
            <a:r>
              <a:rPr lang="en-US" smtClean="0">
                <a:solidFill>
                  <a:srgbClr val="FFFF00"/>
                </a:solidFill>
                <a:latin typeface="Arial" panose="020B0604020202020204" pitchFamily="34" charset="0"/>
                <a:cs typeface="Arial" panose="020B0604020202020204" pitchFamily="34" charset="0"/>
              </a:rPr>
              <a:t>Là m</a:t>
            </a:r>
            <a:r>
              <a:rPr lang="vi-VN" smtClean="0">
                <a:solidFill>
                  <a:srgbClr val="FFFF00"/>
                </a:solidFill>
                <a:latin typeface="Arial" panose="020B0604020202020204" pitchFamily="34" charset="0"/>
                <a:cs typeface="Arial" panose="020B0604020202020204" pitchFamily="34" charset="0"/>
              </a:rPr>
              <a:t>ột </a:t>
            </a:r>
            <a:r>
              <a:rPr lang="vi-VN">
                <a:solidFill>
                  <a:srgbClr val="FFFF00"/>
                </a:solidFill>
                <a:latin typeface="Arial" panose="020B0604020202020204" pitchFamily="34" charset="0"/>
                <a:cs typeface="Arial" panose="020B0604020202020204" pitchFamily="34" charset="0"/>
              </a:rPr>
              <a:t>thư </a:t>
            </a:r>
            <a:r>
              <a:rPr lang="vi-VN" smtClean="0">
                <a:solidFill>
                  <a:srgbClr val="FFFF00"/>
                </a:solidFill>
                <a:latin typeface="Arial" panose="020B0604020202020204" pitchFamily="34" charset="0"/>
                <a:cs typeface="Arial" panose="020B0604020202020204" pitchFamily="34" charset="0"/>
              </a:rPr>
              <a:t>viện Javascript </a:t>
            </a:r>
            <a:r>
              <a:rPr lang="vi-VN">
                <a:solidFill>
                  <a:srgbClr val="FFFF00"/>
                </a:solidFill>
                <a:latin typeface="Arial" panose="020B0604020202020204" pitchFamily="34" charset="0"/>
                <a:cs typeface="Arial" panose="020B0604020202020204" pitchFamily="34" charset="0"/>
              </a:rPr>
              <a:t>dùng </a:t>
            </a:r>
            <a:r>
              <a:rPr lang="vi-VN" smtClean="0">
                <a:solidFill>
                  <a:srgbClr val="FFFF00"/>
                </a:solidFill>
                <a:latin typeface="Arial" panose="020B0604020202020204" pitchFamily="34" charset="0"/>
                <a:cs typeface="Arial" panose="020B0604020202020204" pitchFamily="34" charset="0"/>
              </a:rPr>
              <a:t>trong nhận </a:t>
            </a:r>
            <a:r>
              <a:rPr lang="vi-VN">
                <a:solidFill>
                  <a:srgbClr val="FFFF00"/>
                </a:solidFill>
                <a:latin typeface="Arial" panose="020B0604020202020204" pitchFamily="34" charset="0"/>
                <a:cs typeface="Arial" panose="020B0604020202020204" pitchFamily="34" charset="0"/>
              </a:rPr>
              <a:t>diện </a:t>
            </a:r>
            <a:r>
              <a:rPr lang="vi-VN">
                <a:solidFill>
                  <a:srgbClr val="FFFF00"/>
                </a:solidFill>
                <a:latin typeface="Arial" panose="020B0604020202020204" pitchFamily="34" charset="0"/>
                <a:cs typeface="Arial" panose="020B0604020202020204" pitchFamily="34" charset="0"/>
              </a:rPr>
              <a:t>văn </a:t>
            </a:r>
            <a:r>
              <a:rPr lang="vi-VN" smtClean="0">
                <a:solidFill>
                  <a:srgbClr val="FFFF00"/>
                </a:solidFill>
                <a:latin typeface="Arial" panose="020B0604020202020204" pitchFamily="34" charset="0"/>
                <a:cs typeface="Arial" panose="020B0604020202020204" pitchFamily="34" charset="0"/>
              </a:rPr>
              <a:t>bản </a:t>
            </a:r>
            <a:r>
              <a:rPr lang="vi-VN">
                <a:solidFill>
                  <a:srgbClr val="FFFF00"/>
                </a:solidFill>
                <a:latin typeface="Arial" panose="020B0604020202020204" pitchFamily="34" charset="0"/>
                <a:cs typeface="Arial" panose="020B0604020202020204" pitchFamily="34" charset="0"/>
              </a:rPr>
              <a:t>phổ </a:t>
            </a:r>
            <a:r>
              <a:rPr lang="vi-VN" smtClean="0">
                <a:solidFill>
                  <a:srgbClr val="FFFF00"/>
                </a:solidFill>
                <a:latin typeface="Arial" panose="020B0604020202020204" pitchFamily="34" charset="0"/>
                <a:cs typeface="Arial" panose="020B0604020202020204" pitchFamily="34" charset="0"/>
              </a:rPr>
              <a:t>biến nhất</a:t>
            </a:r>
            <a:r>
              <a:rPr lang="en-US" smtClean="0">
                <a:solidFill>
                  <a:srgbClr val="FFFF00"/>
                </a:solidFill>
                <a:latin typeface="Arial" panose="020B0604020202020204" pitchFamily="34" charset="0"/>
                <a:cs typeface="Arial" panose="020B0604020202020204" pitchFamily="34" charset="0"/>
              </a:rPr>
              <a:t>.</a:t>
            </a:r>
          </a:p>
          <a:p>
            <a:pPr marL="285750" indent="-285750">
              <a:buFontTx/>
              <a:buChar char="-"/>
            </a:pPr>
            <a:r>
              <a:rPr lang="en-US" smtClean="0">
                <a:solidFill>
                  <a:srgbClr val="FFFF00"/>
                </a:solidFill>
                <a:latin typeface="Arial" panose="020B0604020202020204" pitchFamily="34" charset="0"/>
                <a:cs typeface="Arial" panose="020B0604020202020204" pitchFamily="34" charset="0"/>
              </a:rPr>
              <a:t>C</a:t>
            </a:r>
            <a:r>
              <a:rPr lang="vi-VN" smtClean="0">
                <a:solidFill>
                  <a:srgbClr val="FFFF00"/>
                </a:solidFill>
                <a:latin typeface="Arial" panose="020B0604020202020204" pitchFamily="34" charset="0"/>
                <a:cs typeface="Arial" panose="020B0604020202020204" pitchFamily="34" charset="0"/>
              </a:rPr>
              <a:t>ó thể trích </a:t>
            </a:r>
            <a:r>
              <a:rPr lang="vi-VN">
                <a:solidFill>
                  <a:srgbClr val="FFFF00"/>
                </a:solidFill>
                <a:latin typeface="Arial" panose="020B0604020202020204" pitchFamily="34" charset="0"/>
                <a:cs typeface="Arial" panose="020B0604020202020204" pitchFamily="34" charset="0"/>
              </a:rPr>
              <a:t>xuất </a:t>
            </a:r>
            <a:r>
              <a:rPr lang="vi-VN">
                <a:solidFill>
                  <a:srgbClr val="FFFF00"/>
                </a:solidFill>
                <a:latin typeface="Arial" panose="020B0604020202020204" pitchFamily="34" charset="0"/>
                <a:cs typeface="Arial" panose="020B0604020202020204" pitchFamily="34" charset="0"/>
              </a:rPr>
              <a:t>được </a:t>
            </a:r>
            <a:r>
              <a:rPr lang="vi-VN" smtClean="0">
                <a:solidFill>
                  <a:srgbClr val="FFFF00"/>
                </a:solidFill>
                <a:latin typeface="Arial" panose="020B0604020202020204" pitchFamily="34" charset="0"/>
                <a:cs typeface="Arial" panose="020B0604020202020204" pitchFamily="34" charset="0"/>
              </a:rPr>
              <a:t>từ, </a:t>
            </a:r>
            <a:r>
              <a:rPr lang="vi-VN">
                <a:solidFill>
                  <a:srgbClr val="FFFF00"/>
                </a:solidFill>
                <a:latin typeface="Arial" panose="020B0604020202020204" pitchFamily="34" charset="0"/>
                <a:cs typeface="Arial" panose="020B0604020202020204" pitchFamily="34" charset="0"/>
              </a:rPr>
              <a:t>cụm </a:t>
            </a:r>
            <a:r>
              <a:rPr lang="vi-VN" smtClean="0">
                <a:solidFill>
                  <a:srgbClr val="FFFF00"/>
                </a:solidFill>
                <a:latin typeface="Arial" panose="020B0604020202020204" pitchFamily="34" charset="0"/>
                <a:cs typeface="Arial" panose="020B0604020202020204" pitchFamily="34" charset="0"/>
              </a:rPr>
              <a:t>từ ở hầu hết mọi </a:t>
            </a:r>
            <a:r>
              <a:rPr lang="vi-VN">
                <a:solidFill>
                  <a:srgbClr val="FFFF00"/>
                </a:solidFill>
                <a:latin typeface="Arial" panose="020B0604020202020204" pitchFamily="34" charset="0"/>
                <a:cs typeface="Arial" panose="020B0604020202020204" pitchFamily="34" charset="0"/>
              </a:rPr>
              <a:t>ngôn </a:t>
            </a:r>
            <a:r>
              <a:rPr lang="vi-VN" smtClean="0">
                <a:solidFill>
                  <a:srgbClr val="FFFF00"/>
                </a:solidFill>
                <a:latin typeface="Arial" panose="020B0604020202020204" pitchFamily="34" charset="0"/>
                <a:cs typeface="Arial" panose="020B0604020202020204" pitchFamily="34" charset="0"/>
              </a:rPr>
              <a:t>ngữ ra khỏi hình ảnh</a:t>
            </a:r>
            <a:r>
              <a:rPr lang="en-US" smtClean="0">
                <a:solidFill>
                  <a:srgbClr val="FFFF00"/>
                </a:solidFill>
                <a:latin typeface="Arial" panose="020B0604020202020204" pitchFamily="34" charset="0"/>
                <a:cs typeface="Arial" panose="020B0604020202020204" pitchFamily="34" charset="0"/>
              </a:rPr>
              <a:t>.</a:t>
            </a:r>
          </a:p>
          <a:p>
            <a:pPr marL="285750" indent="-285750">
              <a:buFontTx/>
              <a:buChar char="-"/>
            </a:pPr>
            <a:r>
              <a:rPr lang="en-US">
                <a:solidFill>
                  <a:srgbClr val="FFFF00"/>
                </a:solidFill>
                <a:latin typeface="Arial" panose="020B0604020202020204" pitchFamily="34" charset="0"/>
                <a:cs typeface="Arial" panose="020B0604020202020204" pitchFamily="34" charset="0"/>
              </a:rPr>
              <a:t>Tesseract.js có thể chạy trong trình duyệt và trên máy chủ </a:t>
            </a:r>
            <a:r>
              <a:rPr lang="en-US">
                <a:solidFill>
                  <a:srgbClr val="FFFF00"/>
                </a:solidFill>
                <a:latin typeface="Arial" panose="020B0604020202020204" pitchFamily="34" charset="0"/>
                <a:cs typeface="Arial" panose="020B0604020202020204" pitchFamily="34" charset="0"/>
              </a:rPr>
              <a:t>với </a:t>
            </a:r>
            <a:r>
              <a:rPr lang="en-US" smtClean="0">
                <a:solidFill>
                  <a:srgbClr val="FFFF00"/>
                </a:solidFill>
                <a:latin typeface="Arial" panose="020B0604020202020204" pitchFamily="34" charset="0"/>
                <a:cs typeface="Arial" panose="020B0604020202020204" pitchFamily="34" charset="0"/>
              </a:rPr>
              <a:t>NodeJS.</a:t>
            </a:r>
          </a:p>
          <a:p>
            <a:pPr marL="285750" indent="-285750">
              <a:buFontTx/>
              <a:buChar char="-"/>
            </a:pPr>
            <a:endParaRPr lang="en-US">
              <a:solidFill>
                <a:srgbClr val="FFFF00"/>
              </a:solidFill>
              <a:latin typeface="Arial" panose="020B0604020202020204" pitchFamily="34" charset="0"/>
              <a:cs typeface="Arial" panose="020B0604020202020204" pitchFamily="34" charset="0"/>
            </a:endParaRPr>
          </a:p>
        </p:txBody>
      </p:sp>
      <p:grpSp>
        <p:nvGrpSpPr>
          <p:cNvPr id="9" name="Group 8"/>
          <p:cNvGrpSpPr/>
          <p:nvPr/>
        </p:nvGrpSpPr>
        <p:grpSpPr>
          <a:xfrm>
            <a:off x="6757060" y="819899"/>
            <a:ext cx="5342173" cy="5118157"/>
            <a:chOff x="6757060" y="819899"/>
            <a:chExt cx="5342173" cy="5118157"/>
          </a:xfrm>
        </p:grpSpPr>
        <p:sp>
          <p:nvSpPr>
            <p:cNvPr id="21" name="Rectangle 20"/>
            <p:cNvSpPr/>
            <p:nvPr/>
          </p:nvSpPr>
          <p:spPr>
            <a:xfrm>
              <a:off x="8645288" y="5273154"/>
              <a:ext cx="1470991" cy="664901"/>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C41C63"/>
                  </a:solidFill>
                  <a:latin typeface="Arial" panose="020B0604020202020204" pitchFamily="34" charset="0"/>
                  <a:cs typeface="Arial" panose="020B0604020202020204" pitchFamily="34" charset="0"/>
                </a:rPr>
                <a:t>Recognize word (Pass2)</a:t>
              </a:r>
              <a:endParaRPr lang="en-US" sz="1600">
                <a:solidFill>
                  <a:srgbClr val="C41C63"/>
                </a:solidFill>
                <a:latin typeface="Arial" panose="020B0604020202020204" pitchFamily="34" charset="0"/>
                <a:cs typeface="Arial" panose="020B0604020202020204" pitchFamily="34" charset="0"/>
              </a:endParaRPr>
            </a:p>
          </p:txBody>
        </p:sp>
        <p:sp>
          <p:nvSpPr>
            <p:cNvPr id="7" name="Down Arrow 6"/>
            <p:cNvSpPr/>
            <p:nvPr/>
          </p:nvSpPr>
          <p:spPr>
            <a:xfrm>
              <a:off x="7313650" y="1225906"/>
              <a:ext cx="357809" cy="443901"/>
            </a:xfrm>
            <a:prstGeom prst="down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57060" y="819899"/>
              <a:ext cx="1470991" cy="333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smtClean="0">
                  <a:solidFill>
                    <a:schemeClr val="bg1"/>
                  </a:solidFill>
                  <a:latin typeface="Arial" panose="020B0604020202020204" pitchFamily="34" charset="0"/>
                  <a:cs typeface="Arial" panose="020B0604020202020204" pitchFamily="34" charset="0"/>
                </a:rPr>
                <a:t>Input Image</a:t>
              </a:r>
              <a:endParaRPr lang="en-US" sz="1600" b="1">
                <a:solidFill>
                  <a:schemeClr val="bg1"/>
                </a:solidFill>
                <a:latin typeface="Arial" panose="020B0604020202020204" pitchFamily="34" charset="0"/>
                <a:cs typeface="Arial" panose="020B0604020202020204" pitchFamily="34" charset="0"/>
              </a:endParaRPr>
            </a:p>
          </p:txBody>
        </p:sp>
        <p:sp>
          <p:nvSpPr>
            <p:cNvPr id="23" name="Down Arrow 22"/>
            <p:cNvSpPr/>
            <p:nvPr/>
          </p:nvSpPr>
          <p:spPr>
            <a:xfrm>
              <a:off x="7344080" y="2267924"/>
              <a:ext cx="357809" cy="443901"/>
            </a:xfrm>
            <a:prstGeom prst="down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757060" y="1669773"/>
              <a:ext cx="1499046" cy="662609"/>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C41C63"/>
                  </a:solidFill>
                  <a:latin typeface="Arial" panose="020B0604020202020204" pitchFamily="34" charset="0"/>
                  <a:cs typeface="Arial" panose="020B0604020202020204" pitchFamily="34" charset="0"/>
                </a:rPr>
                <a:t>Adaptive</a:t>
              </a:r>
            </a:p>
            <a:p>
              <a:pPr algn="ctr"/>
              <a:r>
                <a:rPr lang="en-US" sz="1600" smtClean="0">
                  <a:solidFill>
                    <a:srgbClr val="C41C63"/>
                  </a:solidFill>
                  <a:latin typeface="Arial" panose="020B0604020202020204" pitchFamily="34" charset="0"/>
                  <a:cs typeface="Arial" panose="020B0604020202020204" pitchFamily="34" charset="0"/>
                </a:rPr>
                <a:t>Thresholding</a:t>
              </a:r>
              <a:endParaRPr lang="en-US" sz="1600">
                <a:solidFill>
                  <a:srgbClr val="C41C63"/>
                </a:solidFill>
                <a:latin typeface="Arial" panose="020B0604020202020204" pitchFamily="34" charset="0"/>
                <a:cs typeface="Arial" panose="020B0604020202020204" pitchFamily="34" charset="0"/>
              </a:endParaRPr>
            </a:p>
          </p:txBody>
        </p:sp>
        <p:sp>
          <p:nvSpPr>
            <p:cNvPr id="27" name="Down Arrow 26"/>
            <p:cNvSpPr/>
            <p:nvPr/>
          </p:nvSpPr>
          <p:spPr>
            <a:xfrm>
              <a:off x="7344080" y="3528412"/>
              <a:ext cx="357809" cy="443901"/>
            </a:xfrm>
            <a:prstGeom prst="down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57060" y="2714227"/>
              <a:ext cx="1499045" cy="903616"/>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C41C63"/>
                  </a:solidFill>
                  <a:latin typeface="Arial" panose="020B0604020202020204" pitchFamily="34" charset="0"/>
                  <a:cs typeface="Arial" panose="020B0604020202020204" pitchFamily="34" charset="0"/>
                </a:rPr>
                <a:t>Connected</a:t>
              </a:r>
            </a:p>
            <a:p>
              <a:pPr algn="ctr"/>
              <a:r>
                <a:rPr lang="en-US" sz="1600" smtClean="0">
                  <a:solidFill>
                    <a:srgbClr val="C41C63"/>
                  </a:solidFill>
                  <a:latin typeface="Arial" panose="020B0604020202020204" pitchFamily="34" charset="0"/>
                  <a:cs typeface="Arial" panose="020B0604020202020204" pitchFamily="34" charset="0"/>
                </a:rPr>
                <a:t>Component</a:t>
              </a:r>
            </a:p>
            <a:p>
              <a:pPr algn="ctr"/>
              <a:r>
                <a:rPr lang="en-US" sz="1600" smtClean="0">
                  <a:solidFill>
                    <a:srgbClr val="C41C63"/>
                  </a:solidFill>
                  <a:latin typeface="Arial" panose="020B0604020202020204" pitchFamily="34" charset="0"/>
                  <a:cs typeface="Arial" panose="020B0604020202020204" pitchFamily="34" charset="0"/>
                </a:rPr>
                <a:t>Analysis</a:t>
              </a:r>
              <a:endParaRPr lang="en-US" sz="1600">
                <a:solidFill>
                  <a:srgbClr val="C41C63"/>
                </a:solidFill>
                <a:latin typeface="Arial" panose="020B0604020202020204" pitchFamily="34" charset="0"/>
                <a:cs typeface="Arial" panose="020B0604020202020204" pitchFamily="34" charset="0"/>
              </a:endParaRPr>
            </a:p>
          </p:txBody>
        </p:sp>
        <p:sp>
          <p:nvSpPr>
            <p:cNvPr id="28" name="Down Arrow 27"/>
            <p:cNvSpPr/>
            <p:nvPr/>
          </p:nvSpPr>
          <p:spPr>
            <a:xfrm>
              <a:off x="7372409" y="4588532"/>
              <a:ext cx="357809" cy="682678"/>
            </a:xfrm>
            <a:prstGeom prst="down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757060" y="3974456"/>
              <a:ext cx="1499045" cy="664901"/>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C41C63"/>
                  </a:solidFill>
                  <a:latin typeface="Arial" panose="020B0604020202020204" pitchFamily="34" charset="0"/>
                  <a:cs typeface="Arial" panose="020B0604020202020204" pitchFamily="34" charset="0"/>
                </a:rPr>
                <a:t>Find Lines and words</a:t>
              </a:r>
              <a:endParaRPr lang="en-US" sz="1600">
                <a:solidFill>
                  <a:srgbClr val="C41C63"/>
                </a:solidFill>
                <a:latin typeface="Arial" panose="020B0604020202020204" pitchFamily="34" charset="0"/>
                <a:cs typeface="Arial" panose="020B0604020202020204" pitchFamily="34" charset="0"/>
              </a:endParaRPr>
            </a:p>
          </p:txBody>
        </p:sp>
        <p:sp>
          <p:nvSpPr>
            <p:cNvPr id="30" name="Down Arrow 29"/>
            <p:cNvSpPr/>
            <p:nvPr/>
          </p:nvSpPr>
          <p:spPr>
            <a:xfrm rot="16200000">
              <a:off x="8257845" y="5383653"/>
              <a:ext cx="357809" cy="443901"/>
            </a:xfrm>
            <a:prstGeom prst="down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757060" y="5273155"/>
              <a:ext cx="1499045" cy="664901"/>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C41C63"/>
                  </a:solidFill>
                  <a:latin typeface="Arial" panose="020B0604020202020204" pitchFamily="34" charset="0"/>
                  <a:cs typeface="Arial" panose="020B0604020202020204" pitchFamily="34" charset="0"/>
                </a:rPr>
                <a:t>Recognize word (Pass1)</a:t>
              </a:r>
              <a:endParaRPr lang="en-US" sz="1600">
                <a:solidFill>
                  <a:srgbClr val="C41C63"/>
                </a:solidFill>
                <a:latin typeface="Arial" panose="020B0604020202020204" pitchFamily="34" charset="0"/>
                <a:cs typeface="Arial" panose="020B0604020202020204" pitchFamily="34" charset="0"/>
              </a:endParaRPr>
            </a:p>
          </p:txBody>
        </p:sp>
        <p:sp>
          <p:nvSpPr>
            <p:cNvPr id="31" name="Down Arrow 30"/>
            <p:cNvSpPr/>
            <p:nvPr/>
          </p:nvSpPr>
          <p:spPr>
            <a:xfrm rot="16200000">
              <a:off x="10168811" y="5396832"/>
              <a:ext cx="357809" cy="443901"/>
            </a:xfrm>
            <a:prstGeom prst="downArrow">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0479766" y="5419933"/>
              <a:ext cx="1619467" cy="333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mtClean="0">
                  <a:solidFill>
                    <a:schemeClr val="bg1"/>
                  </a:solidFill>
                  <a:latin typeface="Arial" panose="020B0604020202020204" pitchFamily="34" charset="0"/>
                  <a:cs typeface="Arial" panose="020B0604020202020204" pitchFamily="34" charset="0"/>
                </a:rPr>
                <a:t>Extracted text</a:t>
              </a:r>
            </a:p>
            <a:p>
              <a:r>
                <a:rPr lang="en-US" sz="1600" b="1" smtClean="0">
                  <a:solidFill>
                    <a:schemeClr val="bg1"/>
                  </a:solidFill>
                  <a:latin typeface="Arial" panose="020B0604020202020204" pitchFamily="34" charset="0"/>
                  <a:cs typeface="Arial" panose="020B0604020202020204" pitchFamily="34" charset="0"/>
                </a:rPr>
                <a:t>From image</a:t>
              </a:r>
              <a:endParaRPr lang="en-US" sz="1600" b="1">
                <a:solidFill>
                  <a:schemeClr val="bg1"/>
                </a:solidFill>
                <a:latin typeface="Arial" panose="020B0604020202020204" pitchFamily="34" charset="0"/>
                <a:cs typeface="Arial" panose="020B0604020202020204" pitchFamily="34" charset="0"/>
              </a:endParaRPr>
            </a:p>
          </p:txBody>
        </p:sp>
        <p:sp>
          <p:nvSpPr>
            <p:cNvPr id="8" name="Curved Left Arrow 7"/>
            <p:cNvSpPr/>
            <p:nvPr/>
          </p:nvSpPr>
          <p:spPr>
            <a:xfrm>
              <a:off x="8256106" y="2080590"/>
              <a:ext cx="534960" cy="1020419"/>
            </a:xfrm>
            <a:prstGeom prst="curved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p:cNvSpPr/>
            <p:nvPr/>
          </p:nvSpPr>
          <p:spPr>
            <a:xfrm>
              <a:off x="8819121" y="2341045"/>
              <a:ext cx="1470991" cy="333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mtClean="0">
                  <a:solidFill>
                    <a:schemeClr val="bg1"/>
                  </a:solidFill>
                  <a:latin typeface="Arial" panose="020B0604020202020204" pitchFamily="34" charset="0"/>
                  <a:cs typeface="Arial" panose="020B0604020202020204" pitchFamily="34" charset="0"/>
                </a:rPr>
                <a:t>Binary Image</a:t>
              </a:r>
              <a:endParaRPr lang="en-US" sz="1600" b="1">
                <a:solidFill>
                  <a:schemeClr val="bg1"/>
                </a:solidFill>
                <a:latin typeface="Arial" panose="020B0604020202020204" pitchFamily="34" charset="0"/>
                <a:cs typeface="Arial" panose="020B0604020202020204" pitchFamily="34" charset="0"/>
              </a:endParaRPr>
            </a:p>
          </p:txBody>
        </p:sp>
        <p:sp>
          <p:nvSpPr>
            <p:cNvPr id="34" name="Curved Left Arrow 33"/>
            <p:cNvSpPr/>
            <p:nvPr/>
          </p:nvSpPr>
          <p:spPr>
            <a:xfrm>
              <a:off x="8241303" y="3249494"/>
              <a:ext cx="534960" cy="1020419"/>
            </a:xfrm>
            <a:prstGeom prst="curved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p:cNvSpPr/>
            <p:nvPr/>
          </p:nvSpPr>
          <p:spPr>
            <a:xfrm>
              <a:off x="8804318" y="3509949"/>
              <a:ext cx="2279265" cy="255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mtClean="0">
                  <a:solidFill>
                    <a:schemeClr val="bg1"/>
                  </a:solidFill>
                  <a:latin typeface="Arial" panose="020B0604020202020204" pitchFamily="34" charset="0"/>
                  <a:cs typeface="Arial" panose="020B0604020202020204" pitchFamily="34" charset="0"/>
                </a:rPr>
                <a:t>Character outlines</a:t>
              </a:r>
              <a:endParaRPr lang="en-US" sz="1600" b="1">
                <a:solidFill>
                  <a:schemeClr val="bg1"/>
                </a:solidFill>
                <a:latin typeface="Arial" panose="020B0604020202020204" pitchFamily="34" charset="0"/>
                <a:cs typeface="Arial" panose="020B0604020202020204" pitchFamily="34" charset="0"/>
              </a:endParaRPr>
            </a:p>
          </p:txBody>
        </p:sp>
        <p:sp>
          <p:nvSpPr>
            <p:cNvPr id="36" name="Curved Left Arrow 35"/>
            <p:cNvSpPr/>
            <p:nvPr/>
          </p:nvSpPr>
          <p:spPr>
            <a:xfrm>
              <a:off x="8241303" y="4449571"/>
              <a:ext cx="534960" cy="1020419"/>
            </a:xfrm>
            <a:prstGeom prst="curved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8804318" y="4641540"/>
              <a:ext cx="2279265" cy="454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smtClean="0">
                  <a:solidFill>
                    <a:schemeClr val="bg1"/>
                  </a:solidFill>
                  <a:latin typeface="Arial" panose="020B0604020202020204" pitchFamily="34" charset="0"/>
                  <a:cs typeface="Arial" panose="020B0604020202020204" pitchFamily="34" charset="0"/>
                </a:rPr>
                <a:t>Chracter outlines</a:t>
              </a:r>
            </a:p>
            <a:p>
              <a:r>
                <a:rPr lang="en-US" sz="1600" b="1" smtClean="0">
                  <a:solidFill>
                    <a:schemeClr val="bg1"/>
                  </a:solidFill>
                  <a:latin typeface="Arial" panose="020B0604020202020204" pitchFamily="34" charset="0"/>
                  <a:cs typeface="Arial" panose="020B0604020202020204" pitchFamily="34" charset="0"/>
                </a:rPr>
                <a:t>Organized into words</a:t>
              </a:r>
              <a:endParaRPr lang="en-US" sz="1600" b="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7295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a:xfrm>
            <a:off x="1438015" y="1957042"/>
            <a:ext cx="4143555" cy="929805"/>
          </a:xfrm>
        </p:spPr>
        <p:txBody>
          <a:bodyPr/>
          <a:lstStyle/>
          <a:p>
            <a:r>
              <a:rPr lang="en-US" smtClean="0">
                <a:solidFill>
                  <a:schemeClr val="bg1"/>
                </a:solidFill>
                <a:latin typeface="Arial" panose="020B0604020202020204" pitchFamily="34" charset="0"/>
                <a:cs typeface="Arial" panose="020B0604020202020204" pitchFamily="34" charset="0"/>
              </a:rPr>
              <a:t>AGENDA</a:t>
            </a:r>
            <a:endParaRPr lang="en-US" dirty="0">
              <a:solidFill>
                <a:schemeClr val="bg1"/>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normAutofit/>
          </a:bodyPr>
          <a:lstStyle/>
          <a:p>
            <a:r>
              <a:rPr lang="en-US" smtClean="0"/>
              <a:t>2021</a:t>
            </a:r>
            <a:endParaRPr lang="en-US" dirty="0"/>
          </a:p>
        </p:txBody>
      </p:sp>
      <p:sp>
        <p:nvSpPr>
          <p:cNvPr id="10" name="TextBox 9"/>
          <p:cNvSpPr txBox="1"/>
          <p:nvPr/>
        </p:nvSpPr>
        <p:spPr>
          <a:xfrm>
            <a:off x="6757385" y="1957042"/>
            <a:ext cx="5219114"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smtClean="0">
                <a:solidFill>
                  <a:schemeClr val="bg1"/>
                </a:solidFill>
                <a:latin typeface="Arial" panose="020B0604020202020204" pitchFamily="34" charset="0"/>
                <a:cs typeface="Arial" panose="020B0604020202020204" pitchFamily="34" charset="0"/>
              </a:rPr>
              <a:t>ĐẶT VẤN ĐỀ</a:t>
            </a:r>
          </a:p>
          <a:p>
            <a:pPr marL="342900" indent="-342900">
              <a:lnSpc>
                <a:spcPct val="150000"/>
              </a:lnSpc>
              <a:buFont typeface="Wingdings" panose="05000000000000000000" pitchFamily="2" charset="2"/>
              <a:buChar char="Ø"/>
            </a:pPr>
            <a:r>
              <a:rPr lang="en-US" sz="2400" smtClean="0">
                <a:solidFill>
                  <a:schemeClr val="bg1"/>
                </a:solidFill>
                <a:latin typeface="Arial" panose="020B0604020202020204" pitchFamily="34" charset="0"/>
                <a:cs typeface="Arial" panose="020B0604020202020204" pitchFamily="34" charset="0"/>
              </a:rPr>
              <a:t>MỤC TIÊU ĐỀ TÀI</a:t>
            </a:r>
          </a:p>
          <a:p>
            <a:pPr marL="342900" indent="-342900">
              <a:lnSpc>
                <a:spcPct val="150000"/>
              </a:lnSpc>
              <a:buFont typeface="Wingdings" panose="05000000000000000000" pitchFamily="2" charset="2"/>
              <a:buChar char="Ø"/>
            </a:pPr>
            <a:r>
              <a:rPr lang="en-US" sz="2400" smtClean="0">
                <a:solidFill>
                  <a:schemeClr val="bg1"/>
                </a:solidFill>
                <a:latin typeface="Arial" panose="020B0604020202020204" pitchFamily="34" charset="0"/>
                <a:cs typeface="Arial" panose="020B0604020202020204" pitchFamily="34" charset="0"/>
              </a:rPr>
              <a:t>NỘI DUNG NGHIÊN CỨU</a:t>
            </a:r>
          </a:p>
          <a:p>
            <a:pPr marL="342900" indent="-342900">
              <a:lnSpc>
                <a:spcPct val="150000"/>
              </a:lnSpc>
              <a:buFont typeface="Wingdings" panose="05000000000000000000" pitchFamily="2" charset="2"/>
              <a:buChar char="Ø"/>
            </a:pPr>
            <a:r>
              <a:rPr lang="en-US" sz="2400" smtClean="0">
                <a:solidFill>
                  <a:schemeClr val="bg1"/>
                </a:solidFill>
                <a:latin typeface="Arial" panose="020B0604020202020204" pitchFamily="34" charset="0"/>
                <a:cs typeface="Arial" panose="020B0604020202020204" pitchFamily="34" charset="0"/>
              </a:rPr>
              <a:t>KẾT QUẢ ĐẠT ĐƯỢC</a:t>
            </a:r>
          </a:p>
          <a:p>
            <a:pPr marL="342900" indent="-342900">
              <a:lnSpc>
                <a:spcPct val="150000"/>
              </a:lnSpc>
              <a:buFont typeface="Wingdings" panose="05000000000000000000" pitchFamily="2" charset="2"/>
              <a:buChar char="Ø"/>
            </a:pPr>
            <a:r>
              <a:rPr lang="en-US" sz="2400" smtClean="0">
                <a:solidFill>
                  <a:schemeClr val="bg1"/>
                </a:solidFill>
                <a:latin typeface="Arial" panose="020B0604020202020204" pitchFamily="34" charset="0"/>
                <a:cs typeface="Arial" panose="020B0604020202020204" pitchFamily="34" charset="0"/>
              </a:rPr>
              <a:t>PHƯƠNG HƯỚNG PHÁT TRIỂN</a:t>
            </a:r>
          </a:p>
        </p:txBody>
      </p:sp>
      <p:sp>
        <p:nvSpPr>
          <p:cNvPr id="8"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a:xfrm>
            <a:off x="614873" y="6259216"/>
            <a:ext cx="2508155" cy="365125"/>
          </a:xfrm>
        </p:spPr>
        <p:txBody>
          <a:bodyPr/>
          <a:lstStyle/>
          <a:p>
            <a:r>
              <a:rPr lang="en-US">
                <a:solidFill>
                  <a:schemeClr val="bg1"/>
                </a:solidFill>
                <a:latin typeface="Arial" panose="020B0604020202020204" pitchFamily="34" charset="0"/>
                <a:cs typeface="Arial" panose="020B0604020202020204" pitchFamily="34" charset="0"/>
              </a:rPr>
              <a:t>XỬ LÝ CÔNG THỨC TOÁN </a:t>
            </a:r>
            <a:r>
              <a:rPr lang="en-US" smtClean="0">
                <a:solidFill>
                  <a:schemeClr val="bg1"/>
                </a:solidFill>
                <a:latin typeface="Arial" panose="020B0604020202020204" pitchFamily="34" charset="0"/>
                <a:cs typeface="Arial" panose="020B0604020202020204" pitchFamily="34" charset="0"/>
              </a:rPr>
              <a:t>HỌC</a:t>
            </a:r>
          </a:p>
          <a:p>
            <a:r>
              <a:rPr lang="en-US" smtClean="0">
                <a:solidFill>
                  <a:schemeClr val="bg1"/>
                </a:solidFill>
                <a:latin typeface="Arial" panose="020B0604020202020204" pitchFamily="34" charset="0"/>
                <a:cs typeface="Arial" panose="020B0604020202020204" pitchFamily="34" charset="0"/>
              </a:rPr>
              <a:t>TRÊN </a:t>
            </a:r>
            <a:r>
              <a:rPr lang="en-US">
                <a:solidFill>
                  <a:schemeClr val="bg1"/>
                </a:solidFill>
                <a:latin typeface="Arial" panose="020B0604020202020204" pitchFamily="34" charset="0"/>
                <a:cs typeface="Arial" panose="020B0604020202020204" pitchFamily="34" charset="0"/>
              </a:rPr>
              <a:t>NỀN TẢNG WEB FORM</a:t>
            </a: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292514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1000"/>
                                        <p:tgtEl>
                                          <p:spTgt spid="10">
                                            <p:txEl>
                                              <p:pRg st="1" end="1"/>
                                            </p:txEl>
                                          </p:spTgt>
                                        </p:tgtEl>
                                      </p:cBhvr>
                                    </p:animEffect>
                                    <p:anim calcmode="lin" valueType="num">
                                      <p:cBhvr>
                                        <p:cTn id="1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1000"/>
                                        <p:tgtEl>
                                          <p:spTgt spid="10">
                                            <p:txEl>
                                              <p:pRg st="2" end="2"/>
                                            </p:txEl>
                                          </p:spTgt>
                                        </p:tgtEl>
                                      </p:cBhvr>
                                    </p:animEffect>
                                    <p:anim calcmode="lin" valueType="num">
                                      <p:cBhvr>
                                        <p:cTn id="20"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1000"/>
                                        <p:tgtEl>
                                          <p:spTgt spid="10">
                                            <p:txEl>
                                              <p:pRg st="3" end="3"/>
                                            </p:txEl>
                                          </p:spTgt>
                                        </p:tgtEl>
                                      </p:cBhvr>
                                    </p:animEffect>
                                    <p:anim calcmode="lin" valueType="num">
                                      <p:cBhvr>
                                        <p:cTn id="2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Effect transition="in" filter="fade">
                                      <p:cBhvr>
                                        <p:cTn id="31" dur="1000"/>
                                        <p:tgtEl>
                                          <p:spTgt spid="10">
                                            <p:txEl>
                                              <p:pRg st="4" end="4"/>
                                            </p:txEl>
                                          </p:spTgt>
                                        </p:tgtEl>
                                      </p:cBhvr>
                                    </p:animEffect>
                                    <p:anim calcmode="lin" valueType="num">
                                      <p:cBhvr>
                                        <p:cTn id="32"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557601" cy="697044"/>
          </a:xfrm>
        </p:spPr>
        <p:txBody>
          <a:bodyPr anchor="ctr"/>
          <a:lstStyle/>
          <a:p>
            <a:pPr>
              <a:lnSpc>
                <a:spcPct val="100000"/>
              </a:lnSpc>
            </a:pPr>
            <a:r>
              <a:rPr lang="en-US" sz="2800"/>
              <a:t>Sử dụng Firebase </a:t>
            </a:r>
            <a:r>
              <a:rPr lang="en-US" sz="2800"/>
              <a:t>Cloud </a:t>
            </a:r>
            <a:r>
              <a:rPr lang="en-US" sz="2800" smtClean="0"/>
              <a:t>Storage </a:t>
            </a:r>
            <a:r>
              <a:rPr lang="en-US" sz="2800"/>
              <a:t>lưu trữ dữ liệu</a:t>
            </a:r>
            <a:endParaRPr lang="en-US" sz="2800"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20</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8936838" y="50562"/>
            <a:ext cx="355996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3. NỘI DUNG NGHIÊN CỨU</a:t>
            </a:r>
            <a:endParaRPr lang="en-US" b="1">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2"/>
          <a:srcRect l="3192" r="1410"/>
          <a:stretch/>
        </p:blipFill>
        <p:spPr>
          <a:xfrm>
            <a:off x="5069267" y="1733511"/>
            <a:ext cx="6625088" cy="3886742"/>
          </a:xfrm>
          <a:prstGeom prst="roundRect">
            <a:avLst>
              <a:gd name="adj" fmla="val 645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p:cNvSpPr txBox="1"/>
          <p:nvPr/>
        </p:nvSpPr>
        <p:spPr>
          <a:xfrm>
            <a:off x="725302" y="2812211"/>
            <a:ext cx="4077897" cy="1477328"/>
          </a:xfrm>
          <a:prstGeom prst="rect">
            <a:avLst/>
          </a:prstGeom>
          <a:noFill/>
        </p:spPr>
        <p:txBody>
          <a:bodyPr wrap="square" rtlCol="0">
            <a:spAutoFit/>
          </a:bodyPr>
          <a:lstStyle/>
          <a:p>
            <a:pPr algn="just"/>
            <a:r>
              <a:rPr lang="en-US" smtClean="0">
                <a:solidFill>
                  <a:srgbClr val="FFFF00"/>
                </a:solidFill>
                <a:latin typeface="Arial" panose="020B0604020202020204" pitchFamily="34" charset="0"/>
                <a:cs typeface="Arial" panose="020B0604020202020204" pitchFamily="34" charset="0"/>
              </a:rPr>
              <a:t>- Sử dụng SDK có sẵn lưu trữ dữ liệu từ phía người dùng thông qua các ứng dụng tự tạo.</a:t>
            </a:r>
          </a:p>
          <a:p>
            <a:pPr algn="just"/>
            <a:r>
              <a:rPr lang="en-US" smtClean="0">
                <a:solidFill>
                  <a:srgbClr val="FFFF00"/>
                </a:solidFill>
                <a:latin typeface="Arial" panose="020B0604020202020204" pitchFamily="34" charset="0"/>
                <a:cs typeface="Arial" panose="020B0604020202020204" pitchFamily="34" charset="0"/>
              </a:rPr>
              <a:t>- Có hỗ trợ cấu hình phân quyền đối với dữ liệu lưu trữ dạng đám mây.</a:t>
            </a:r>
            <a:endParaRPr lang="en-US">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41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801" y="652069"/>
            <a:ext cx="1801148" cy="2390931"/>
          </a:xfrm>
        </p:spPr>
        <p:txBody>
          <a:bodyPr/>
          <a:lstStyle/>
          <a:p>
            <a:r>
              <a:rPr lang="en-US" smtClean="0"/>
              <a:t>KẾT QUẢ</a:t>
            </a:r>
            <a:br>
              <a:rPr lang="en-US" smtClean="0"/>
            </a:br>
            <a:r>
              <a:rPr lang="en-US" smtClean="0"/>
              <a:t>ĐẠT ĐƯỢC</a:t>
            </a:r>
            <a:endParaRPr lang="en-US" dirty="0"/>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21</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smtClean="0"/>
              <a:t>2021</a:t>
            </a:r>
            <a:endParaRPr lang="en-US" dirty="0"/>
          </a:p>
        </p:txBody>
      </p:sp>
      <p:sp>
        <p:nvSpPr>
          <p:cNvPr id="8"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grpSp>
        <p:nvGrpSpPr>
          <p:cNvPr id="13" name="Group 12"/>
          <p:cNvGrpSpPr/>
          <p:nvPr/>
        </p:nvGrpSpPr>
        <p:grpSpPr>
          <a:xfrm>
            <a:off x="3731435" y="1894785"/>
            <a:ext cx="6220872" cy="4657878"/>
            <a:chOff x="4061655" y="976379"/>
            <a:chExt cx="7620000" cy="5705475"/>
          </a:xfrm>
        </p:grpSpPr>
        <p:pic>
          <p:nvPicPr>
            <p:cNvPr id="12" name="Picture 11"/>
            <p:cNvPicPr>
              <a:picLocks noChangeAspect="1"/>
            </p:cNvPicPr>
            <p:nvPr/>
          </p:nvPicPr>
          <p:blipFill>
            <a:blip r:embed="rId2"/>
            <a:stretch>
              <a:fillRect/>
            </a:stretch>
          </p:blipFill>
          <p:spPr>
            <a:xfrm>
              <a:off x="5047356" y="1221060"/>
              <a:ext cx="5658743" cy="359463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655" y="976379"/>
              <a:ext cx="7620000" cy="5705475"/>
            </a:xfrm>
            <a:prstGeom prst="rect">
              <a:avLst/>
            </a:prstGeom>
          </p:spPr>
        </p:pic>
      </p:grpSp>
      <p:grpSp>
        <p:nvGrpSpPr>
          <p:cNvPr id="15" name="Group 14"/>
          <p:cNvGrpSpPr/>
          <p:nvPr/>
        </p:nvGrpSpPr>
        <p:grpSpPr>
          <a:xfrm>
            <a:off x="8717339" y="3043000"/>
            <a:ext cx="2551868" cy="3815000"/>
            <a:chOff x="9584619" y="2328088"/>
            <a:chExt cx="2551868" cy="3815000"/>
          </a:xfrm>
        </p:grpSpPr>
        <p:pic>
          <p:nvPicPr>
            <p:cNvPr id="9" name="Picture 2" descr="Không có mô tả."/>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053" y="2477218"/>
              <a:ext cx="1483848" cy="2856781"/>
            </a:xfrm>
            <a:prstGeom prst="roundRect">
              <a:avLst>
                <a:gd name="adj" fmla="val 275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4619" y="2328088"/>
              <a:ext cx="2551868" cy="3815000"/>
            </a:xfrm>
            <a:prstGeom prst="rect">
              <a:avLst/>
            </a:prstGeom>
          </p:spPr>
        </p:pic>
      </p:grpSp>
      <p:sp>
        <p:nvSpPr>
          <p:cNvPr id="16" name="TextBox 15"/>
          <p:cNvSpPr txBox="1"/>
          <p:nvPr/>
        </p:nvSpPr>
        <p:spPr>
          <a:xfrm>
            <a:off x="1001177" y="3382025"/>
            <a:ext cx="2888755" cy="830997"/>
          </a:xfrm>
          <a:prstGeom prst="rect">
            <a:avLst/>
          </a:prstGeom>
          <a:noFill/>
        </p:spPr>
        <p:txBody>
          <a:bodyPr wrap="square" rtlCol="0">
            <a:spAutoFit/>
          </a:bodyPr>
          <a:lstStyle/>
          <a:p>
            <a:pPr algn="just"/>
            <a:r>
              <a:rPr lang="en-US" sz="2400" smtClean="0">
                <a:solidFill>
                  <a:srgbClr val="FFFF00"/>
                </a:solidFill>
                <a:latin typeface="Arial" panose="020B0604020202020204" pitchFamily="34" charset="0"/>
                <a:cs typeface="Arial" panose="020B0604020202020204" pitchFamily="34" charset="0"/>
              </a:rPr>
              <a:t>Giao diện tổng quát tiện ích</a:t>
            </a:r>
            <a:endParaRPr lang="en-US" sz="240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87736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557601" cy="697044"/>
          </a:xfrm>
        </p:spPr>
        <p:txBody>
          <a:bodyPr anchor="ctr"/>
          <a:lstStyle/>
          <a:p>
            <a:pPr>
              <a:lnSpc>
                <a:spcPct val="100000"/>
              </a:lnSpc>
            </a:pPr>
            <a:r>
              <a:rPr lang="en-US" sz="2800" smtClean="0"/>
              <a:t>Khung định dạng dữ liệu</a:t>
            </a:r>
            <a:endParaRPr lang="en-US" sz="2800"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22</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9333657" y="50562"/>
            <a:ext cx="315739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4. KẾT QUẢ ĐẠT ĐƯỢC</a:t>
            </a:r>
            <a:endParaRPr lang="en-US" b="1">
              <a:latin typeface="Arial" panose="020B0604020202020204" pitchFamily="34" charset="0"/>
              <a:cs typeface="Arial" panose="020B0604020202020204" pitchFamily="34" charset="0"/>
            </a:endParaRPr>
          </a:p>
        </p:txBody>
      </p:sp>
      <p:grpSp>
        <p:nvGrpSpPr>
          <p:cNvPr id="25" name="Group 24"/>
          <p:cNvGrpSpPr/>
          <p:nvPr/>
        </p:nvGrpSpPr>
        <p:grpSpPr>
          <a:xfrm>
            <a:off x="1048888" y="2362927"/>
            <a:ext cx="5965638" cy="2654413"/>
            <a:chOff x="1682937" y="2017040"/>
            <a:chExt cx="5965638" cy="2654413"/>
          </a:xfrm>
        </p:grpSpPr>
        <p:pic>
          <p:nvPicPr>
            <p:cNvPr id="6" name="Picture 5"/>
            <p:cNvPicPr>
              <a:picLocks noChangeAspect="1"/>
            </p:cNvPicPr>
            <p:nvPr/>
          </p:nvPicPr>
          <p:blipFill>
            <a:blip r:embed="rId2"/>
            <a:stretch>
              <a:fillRect/>
            </a:stretch>
          </p:blipFill>
          <p:spPr>
            <a:xfrm>
              <a:off x="1682937" y="2564127"/>
              <a:ext cx="1495634" cy="1991003"/>
            </a:xfrm>
            <a:prstGeom prst="roundRect">
              <a:avLst>
                <a:gd name="adj" fmla="val 7933"/>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8" name="Elbow Connector 7"/>
            <p:cNvCxnSpPr>
              <a:stCxn id="6" idx="3"/>
            </p:cNvCxnSpPr>
            <p:nvPr/>
          </p:nvCxnSpPr>
          <p:spPr>
            <a:xfrm flipV="1">
              <a:off x="3178571" y="2464904"/>
              <a:ext cx="3352858" cy="1094725"/>
            </a:xfrm>
            <a:prstGeom prst="bentConnector3">
              <a:avLst>
                <a:gd name="adj1" fmla="val 23518"/>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3924554" y="2017040"/>
              <a:ext cx="2250123" cy="369332"/>
            </a:xfrm>
            <a:prstGeom prst="rect">
              <a:avLst/>
            </a:prstGeom>
            <a:noFill/>
          </p:spPr>
          <p:txBody>
            <a:bodyPr wrap="square" rtlCol="0">
              <a:spAutoFit/>
            </a:bodyPr>
            <a:lstStyle/>
            <a:p>
              <a:pPr algn="just"/>
              <a:r>
                <a:rPr lang="en-US" smtClean="0">
                  <a:solidFill>
                    <a:srgbClr val="FFFF00"/>
                  </a:solidFill>
                  <a:latin typeface="Arial" panose="020B0604020202020204" pitchFamily="34" charset="0"/>
                  <a:cs typeface="Arial" panose="020B0604020202020204" pitchFamily="34" charset="0"/>
                </a:rPr>
                <a:t>Điều chỉnh cỡ chữ</a:t>
              </a:r>
              <a:endParaRPr lang="en-US">
                <a:solidFill>
                  <a:srgbClr val="FFFF00"/>
                </a:solidFill>
                <a:latin typeface="Arial" panose="020B0604020202020204" pitchFamily="34" charset="0"/>
                <a:cs typeface="Arial" panose="020B0604020202020204" pitchFamily="34" charset="0"/>
              </a:endParaRPr>
            </a:p>
          </p:txBody>
        </p:sp>
        <p:cxnSp>
          <p:nvCxnSpPr>
            <p:cNvPr id="14" name="Elbow Connector 13"/>
            <p:cNvCxnSpPr>
              <a:stCxn id="6" idx="3"/>
            </p:cNvCxnSpPr>
            <p:nvPr/>
          </p:nvCxnSpPr>
          <p:spPr>
            <a:xfrm>
              <a:off x="3178571" y="3559629"/>
              <a:ext cx="4470004" cy="1111824"/>
            </a:xfrm>
            <a:prstGeom prst="bentConnector3">
              <a:avLst>
                <a:gd name="adj1" fmla="val 24856"/>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TextBox 21"/>
            <p:cNvSpPr txBox="1"/>
            <p:nvPr/>
          </p:nvSpPr>
          <p:spPr>
            <a:xfrm>
              <a:off x="4332310" y="4302121"/>
              <a:ext cx="3316265" cy="369332"/>
            </a:xfrm>
            <a:prstGeom prst="rect">
              <a:avLst/>
            </a:prstGeom>
            <a:noFill/>
          </p:spPr>
          <p:txBody>
            <a:bodyPr wrap="square" rtlCol="0">
              <a:spAutoFit/>
            </a:bodyPr>
            <a:lstStyle/>
            <a:p>
              <a:pPr algn="just"/>
              <a:r>
                <a:rPr lang="en-US" smtClean="0">
                  <a:solidFill>
                    <a:srgbClr val="FFFF00"/>
                  </a:solidFill>
                  <a:latin typeface="Arial" panose="020B0604020202020204" pitchFamily="34" charset="0"/>
                  <a:cs typeface="Arial" panose="020B0604020202020204" pitchFamily="34" charset="0"/>
                </a:rPr>
                <a:t>In đậm, gạch chân, in nghiêng</a:t>
              </a:r>
              <a:endParaRPr lang="en-US">
                <a:solidFill>
                  <a:srgbClr val="FFFF00"/>
                </a:solidFill>
                <a:latin typeface="Arial" panose="020B0604020202020204" pitchFamily="34" charset="0"/>
                <a:cs typeface="Arial" panose="020B0604020202020204" pitchFamily="34" charset="0"/>
              </a:endParaRPr>
            </a:p>
          </p:txBody>
        </p:sp>
      </p:grpSp>
      <p:pic>
        <p:nvPicPr>
          <p:cNvPr id="27" name="Picture 26"/>
          <p:cNvPicPr>
            <a:picLocks noChangeAspect="1"/>
          </p:cNvPicPr>
          <p:nvPr/>
        </p:nvPicPr>
        <p:blipFill>
          <a:blip r:embed="rId3"/>
          <a:stretch>
            <a:fillRect/>
          </a:stretch>
        </p:blipFill>
        <p:spPr>
          <a:xfrm>
            <a:off x="8035158" y="1503543"/>
            <a:ext cx="3048425" cy="1295581"/>
          </a:xfrm>
          <a:prstGeom prst="roundRect">
            <a:avLst>
              <a:gd name="adj" fmla="val 54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p:cNvPicPr>
            <a:picLocks noChangeAspect="1"/>
          </p:cNvPicPr>
          <p:nvPr/>
        </p:nvPicPr>
        <p:blipFill>
          <a:blip r:embed="rId4"/>
          <a:stretch>
            <a:fillRect/>
          </a:stretch>
        </p:blipFill>
        <p:spPr>
          <a:xfrm>
            <a:off x="8363815" y="3062322"/>
            <a:ext cx="2391109" cy="3324689"/>
          </a:xfrm>
          <a:prstGeom prst="roundRect">
            <a:avLst>
              <a:gd name="adj" fmla="val 558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 name="Curved Left Arrow 29"/>
          <p:cNvSpPr/>
          <p:nvPr/>
        </p:nvSpPr>
        <p:spPr>
          <a:xfrm rot="849233">
            <a:off x="11013064" y="2483734"/>
            <a:ext cx="443259" cy="1542589"/>
          </a:xfrm>
          <a:prstGeom prst="curved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urved Left Arrow 31"/>
          <p:cNvSpPr/>
          <p:nvPr/>
        </p:nvSpPr>
        <p:spPr>
          <a:xfrm rot="9805906">
            <a:off x="7638997" y="2578769"/>
            <a:ext cx="443259" cy="1542589"/>
          </a:xfrm>
          <a:prstGeom prst="curved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33220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6322664" cy="697044"/>
          </a:xfrm>
        </p:spPr>
        <p:txBody>
          <a:bodyPr anchor="ctr"/>
          <a:lstStyle/>
          <a:p>
            <a:pPr>
              <a:lnSpc>
                <a:spcPct val="100000"/>
              </a:lnSpc>
            </a:pPr>
            <a:r>
              <a:rPr lang="en-US" sz="2800"/>
              <a:t>Phân loại các ký tự </a:t>
            </a:r>
            <a:r>
              <a:rPr lang="en-US" sz="2800"/>
              <a:t>đặc </a:t>
            </a:r>
            <a:r>
              <a:rPr lang="en-US" sz="2800" smtClean="0"/>
              <a:t>biệt dùng trong các biểu thức khoa học</a:t>
            </a:r>
            <a:endParaRPr lang="en-US" sz="2800"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23</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9333657" y="50562"/>
            <a:ext cx="315739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4. KẾT QUẢ ĐẠT ĐƯỢC</a:t>
            </a:r>
            <a:endParaRPr lang="en-US" b="1">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1217823" y="2699352"/>
            <a:ext cx="6925642" cy="2591162"/>
          </a:xfrm>
          <a:prstGeom prst="roundRect">
            <a:avLst>
              <a:gd name="adj" fmla="val 643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ounded Rectangle 3"/>
          <p:cNvSpPr/>
          <p:nvPr/>
        </p:nvSpPr>
        <p:spPr>
          <a:xfrm>
            <a:off x="3827844" y="2411895"/>
            <a:ext cx="2014330" cy="22396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9286431" y="3066772"/>
            <a:ext cx="1467055" cy="1352739"/>
          </a:xfrm>
          <a:prstGeom prst="roundRect">
            <a:avLst>
              <a:gd name="adj" fmla="val 589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TextBox 19"/>
          <p:cNvSpPr txBox="1"/>
          <p:nvPr/>
        </p:nvSpPr>
        <p:spPr>
          <a:xfrm>
            <a:off x="9379876" y="4499023"/>
            <a:ext cx="1280163" cy="369332"/>
          </a:xfrm>
          <a:prstGeom prst="rect">
            <a:avLst/>
          </a:prstGeom>
          <a:solidFill>
            <a:schemeClr val="bg1"/>
          </a:solidFill>
          <a:ln w="19050">
            <a:solidFill>
              <a:srgbClr val="FF0000"/>
            </a:solidFill>
          </a:ln>
        </p:spPr>
        <p:txBody>
          <a:bodyPr wrap="square" rtlCol="0">
            <a:spAutoFit/>
          </a:bodyPr>
          <a:lstStyle/>
          <a:p>
            <a:pPr algn="ctr"/>
            <a:r>
              <a:rPr lang="en-US" smtClean="0">
                <a:solidFill>
                  <a:srgbClr val="FF0000"/>
                </a:solidFill>
                <a:latin typeface="Arial" panose="020B0604020202020204" pitchFamily="34" charset="0"/>
                <a:cs typeface="Arial" panose="020B0604020202020204" pitchFamily="34" charset="0"/>
              </a:rPr>
              <a:t>VÍ DỤ</a:t>
            </a:r>
            <a:endParaRPr lang="en-US">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8797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6322664" cy="697044"/>
          </a:xfrm>
        </p:spPr>
        <p:txBody>
          <a:bodyPr anchor="ctr"/>
          <a:lstStyle/>
          <a:p>
            <a:pPr>
              <a:lnSpc>
                <a:spcPct val="100000"/>
              </a:lnSpc>
            </a:pPr>
            <a:r>
              <a:rPr lang="en-US" sz="2800"/>
              <a:t>Một số biểu thức mẫu thông dụng</a:t>
            </a:r>
            <a:endParaRPr lang="en-US" sz="2800"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24</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9333657" y="50562"/>
            <a:ext cx="315739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4. KẾT QUẢ ĐẠT ĐƯỢC</a:t>
            </a:r>
            <a:endParaRPr lang="en-US" b="1">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727493" y="2466000"/>
            <a:ext cx="6906589" cy="2448267"/>
          </a:xfrm>
          <a:prstGeom prst="roundRect">
            <a:avLst>
              <a:gd name="adj" fmla="val 421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p:cNvSpPr txBox="1"/>
          <p:nvPr/>
        </p:nvSpPr>
        <p:spPr>
          <a:xfrm>
            <a:off x="7884885" y="2522720"/>
            <a:ext cx="3708066" cy="2308324"/>
          </a:xfrm>
          <a:prstGeom prst="rect">
            <a:avLst/>
          </a:prstGeom>
          <a:noFill/>
        </p:spPr>
        <p:txBody>
          <a:bodyPr wrap="none" rtlCol="0">
            <a:spAutoFit/>
          </a:bodyPr>
          <a:lstStyle/>
          <a:p>
            <a:pPr marL="342900" indent="-342900">
              <a:buAutoNum type="arabicPeriod"/>
            </a:pPr>
            <a:r>
              <a:rPr lang="en-US" smtClean="0">
                <a:solidFill>
                  <a:schemeClr val="bg1"/>
                </a:solidFill>
                <a:latin typeface="Arial" panose="020B0604020202020204" pitchFamily="34" charset="0"/>
                <a:cs typeface="Arial" panose="020B0604020202020204" pitchFamily="34" charset="0"/>
              </a:rPr>
              <a:t>Fraction</a:t>
            </a:r>
            <a:r>
              <a:rPr lang="en-US" smtClean="0">
                <a:solidFill>
                  <a:schemeClr val="bg1"/>
                </a:solidFill>
                <a:latin typeface="Arial" panose="020B0604020202020204" pitchFamily="34" charset="0"/>
                <a:cs typeface="Arial" panose="020B0604020202020204" pitchFamily="34" charset="0"/>
              </a:rPr>
              <a:t>/ phân </a:t>
            </a:r>
            <a:r>
              <a:rPr lang="en-US" smtClean="0">
                <a:solidFill>
                  <a:schemeClr val="bg1"/>
                </a:solidFill>
                <a:latin typeface="Arial" panose="020B0604020202020204" pitchFamily="34" charset="0"/>
                <a:cs typeface="Arial" panose="020B0604020202020204" pitchFamily="34" charset="0"/>
              </a:rPr>
              <a:t>số</a:t>
            </a:r>
          </a:p>
          <a:p>
            <a:pPr marL="342900" indent="-342900">
              <a:buAutoNum type="arabicPeriod"/>
            </a:pPr>
            <a:r>
              <a:rPr lang="vi-VN">
                <a:solidFill>
                  <a:schemeClr val="bg1"/>
                </a:solidFill>
                <a:latin typeface="Arial" panose="020B0604020202020204" pitchFamily="34" charset="0"/>
                <a:cs typeface="Arial" panose="020B0604020202020204" pitchFamily="34" charset="0"/>
              </a:rPr>
              <a:t>Script/ chỉ số dưới, chỉ số trên</a:t>
            </a:r>
          </a:p>
          <a:p>
            <a:pPr marL="342900" indent="-342900">
              <a:buAutoNum type="arabicPeriod"/>
            </a:pPr>
            <a:r>
              <a:rPr lang="vi-VN">
                <a:solidFill>
                  <a:schemeClr val="bg1"/>
                </a:solidFill>
                <a:latin typeface="Arial" panose="020B0604020202020204" pitchFamily="34" charset="0"/>
                <a:cs typeface="Arial" panose="020B0604020202020204" pitchFamily="34" charset="0"/>
              </a:rPr>
              <a:t>Radical/ biểu thức chứa căn</a:t>
            </a:r>
          </a:p>
          <a:p>
            <a:pPr marL="342900" indent="-342900">
              <a:buAutoNum type="arabicPeriod"/>
            </a:pPr>
            <a:r>
              <a:rPr lang="vi-VN">
                <a:solidFill>
                  <a:schemeClr val="bg1"/>
                </a:solidFill>
                <a:latin typeface="Arial" panose="020B0604020202020204" pitchFamily="34" charset="0"/>
                <a:cs typeface="Arial" panose="020B0604020202020204" pitchFamily="34" charset="0"/>
              </a:rPr>
              <a:t>Integral/ </a:t>
            </a:r>
            <a:r>
              <a:rPr lang="vi-VN">
                <a:solidFill>
                  <a:schemeClr val="bg1"/>
                </a:solidFill>
                <a:latin typeface="Arial" panose="020B0604020202020204" pitchFamily="34" charset="0"/>
                <a:cs typeface="Arial" panose="020B0604020202020204" pitchFamily="34" charset="0"/>
              </a:rPr>
              <a:t>tích </a:t>
            </a:r>
            <a:r>
              <a:rPr lang="vi-VN" smtClean="0">
                <a:solidFill>
                  <a:schemeClr val="bg1"/>
                </a:solidFill>
                <a:latin typeface="Arial" panose="020B0604020202020204" pitchFamily="34" charset="0"/>
                <a:cs typeface="Arial" panose="020B0604020202020204" pitchFamily="34" charset="0"/>
              </a:rPr>
              <a:t>phân</a:t>
            </a:r>
            <a:endParaRPr lang="vi-VN">
              <a:solidFill>
                <a:schemeClr val="bg1"/>
              </a:solidFill>
              <a:latin typeface="Arial" panose="020B0604020202020204" pitchFamily="34" charset="0"/>
              <a:cs typeface="Arial" panose="020B0604020202020204" pitchFamily="34" charset="0"/>
            </a:endParaRPr>
          </a:p>
          <a:p>
            <a:pPr marL="342900" indent="-342900">
              <a:buAutoNum type="arabicPeriod"/>
            </a:pPr>
            <a:r>
              <a:rPr lang="vi-VN">
                <a:solidFill>
                  <a:schemeClr val="bg1"/>
                </a:solidFill>
                <a:latin typeface="Arial" panose="020B0604020202020204" pitchFamily="34" charset="0"/>
                <a:cs typeface="Arial" panose="020B0604020202020204" pitchFamily="34" charset="0"/>
              </a:rPr>
              <a:t>Large Operator/ Các tác vụ lớn</a:t>
            </a:r>
          </a:p>
          <a:p>
            <a:pPr marL="342900" indent="-342900">
              <a:buAutoNum type="arabicPeriod"/>
            </a:pPr>
            <a:r>
              <a:rPr lang="vi-VN">
                <a:solidFill>
                  <a:schemeClr val="bg1"/>
                </a:solidFill>
                <a:latin typeface="Arial" panose="020B0604020202020204" pitchFamily="34" charset="0"/>
                <a:cs typeface="Arial" panose="020B0604020202020204" pitchFamily="34" charset="0"/>
              </a:rPr>
              <a:t>Function/ Hàm lượng giác</a:t>
            </a:r>
          </a:p>
          <a:p>
            <a:pPr marL="342900" indent="-342900">
              <a:buAutoNum type="arabicPeriod"/>
            </a:pPr>
            <a:r>
              <a:rPr lang="vi-VN">
                <a:solidFill>
                  <a:schemeClr val="bg1"/>
                </a:solidFill>
                <a:latin typeface="Arial" panose="020B0604020202020204" pitchFamily="34" charset="0"/>
                <a:cs typeface="Arial" panose="020B0604020202020204" pitchFamily="34" charset="0"/>
              </a:rPr>
              <a:t>Limit &amp; Log/ Giới hạn &amp; Logarit</a:t>
            </a:r>
          </a:p>
          <a:p>
            <a:pPr marL="342900" indent="-342900">
              <a:buAutoNum type="arabicPeriod"/>
            </a:pPr>
            <a:r>
              <a:rPr lang="vi-VN">
                <a:solidFill>
                  <a:schemeClr val="bg1"/>
                </a:solidFill>
                <a:latin typeface="Arial" panose="020B0604020202020204" pitchFamily="34" charset="0"/>
                <a:cs typeface="Arial" panose="020B0604020202020204" pitchFamily="34" charset="0"/>
              </a:rPr>
              <a:t>Matrix/ Ma trận</a:t>
            </a:r>
            <a:endParaRPr lang="en-US">
              <a:solidFill>
                <a:schemeClr val="bg1"/>
              </a:solidFill>
              <a:latin typeface="Arial" panose="020B0604020202020204" pitchFamily="34" charset="0"/>
              <a:cs typeface="Arial" panose="020B0604020202020204" pitchFamily="34" charset="0"/>
            </a:endParaRPr>
          </a:p>
        </p:txBody>
      </p:sp>
      <p:grpSp>
        <p:nvGrpSpPr>
          <p:cNvPr id="8" name="Group 7"/>
          <p:cNvGrpSpPr/>
          <p:nvPr/>
        </p:nvGrpSpPr>
        <p:grpSpPr>
          <a:xfrm>
            <a:off x="2560776" y="3647250"/>
            <a:ext cx="280849" cy="297717"/>
            <a:chOff x="2417901" y="3633555"/>
            <a:chExt cx="370116" cy="392345"/>
          </a:xfrm>
        </p:grpSpPr>
        <p:sp>
          <p:nvSpPr>
            <p:cNvPr id="12" name="TextBox 11"/>
            <p:cNvSpPr txBox="1"/>
            <p:nvPr/>
          </p:nvSpPr>
          <p:spPr>
            <a:xfrm>
              <a:off x="2452481" y="3726767"/>
              <a:ext cx="300957" cy="299133"/>
            </a:xfrm>
            <a:prstGeom prst="ellipse">
              <a:avLst/>
            </a:prstGeom>
            <a:solidFill>
              <a:srgbClr val="A82383"/>
            </a:solidFill>
          </p:spPr>
          <p:txBody>
            <a:bodyPr wrap="square" rtlCol="0">
              <a:spAutoFit/>
            </a:bodyPr>
            <a:lstStyle/>
            <a:p>
              <a:pPr algn="ctr"/>
              <a:endParaRPr lang="en-US" sz="1100" b="1">
                <a:solidFill>
                  <a:schemeClr val="bg1"/>
                </a:solidFill>
                <a:latin typeface="Arial" panose="020B0604020202020204" pitchFamily="34" charset="0"/>
                <a:cs typeface="Arial" panose="020B0604020202020204" pitchFamily="34" charset="0"/>
              </a:endParaRPr>
            </a:p>
          </p:txBody>
        </p:sp>
        <p:sp>
          <p:nvSpPr>
            <p:cNvPr id="13" name="TextBox 12"/>
            <p:cNvSpPr txBox="1"/>
            <p:nvPr/>
          </p:nvSpPr>
          <p:spPr>
            <a:xfrm>
              <a:off x="2417901" y="3633555"/>
              <a:ext cx="370116" cy="389513"/>
            </a:xfrm>
            <a:prstGeom prst="ellipse">
              <a:avLst/>
            </a:prstGeom>
            <a:noFill/>
          </p:spPr>
          <p:txBody>
            <a:bodyPr wrap="square" rtlCol="0">
              <a:spAutoFit/>
            </a:bodyPr>
            <a:lstStyle/>
            <a:p>
              <a:pPr algn="ctr"/>
              <a:r>
                <a:rPr lang="en-US" sz="1200" b="1" smtClean="0">
                  <a:solidFill>
                    <a:schemeClr val="bg1"/>
                  </a:solidFill>
                  <a:latin typeface="Arial" panose="020B0604020202020204" pitchFamily="34" charset="0"/>
                  <a:cs typeface="Arial" panose="020B0604020202020204" pitchFamily="34" charset="0"/>
                </a:rPr>
                <a:t>1</a:t>
              </a:r>
              <a:endParaRPr lang="en-US" sz="1200" b="1">
                <a:solidFill>
                  <a:schemeClr val="bg1"/>
                </a:solidFill>
                <a:latin typeface="Arial" panose="020B0604020202020204" pitchFamily="34" charset="0"/>
                <a:cs typeface="Arial" panose="020B0604020202020204" pitchFamily="34" charset="0"/>
              </a:endParaRPr>
            </a:p>
          </p:txBody>
        </p:sp>
      </p:grpSp>
      <p:grpSp>
        <p:nvGrpSpPr>
          <p:cNvPr id="15" name="Group 14"/>
          <p:cNvGrpSpPr/>
          <p:nvPr/>
        </p:nvGrpSpPr>
        <p:grpSpPr>
          <a:xfrm>
            <a:off x="3394213" y="3647250"/>
            <a:ext cx="280849" cy="389513"/>
            <a:chOff x="2417901" y="3633555"/>
            <a:chExt cx="370116" cy="513318"/>
          </a:xfrm>
        </p:grpSpPr>
        <p:sp>
          <p:nvSpPr>
            <p:cNvPr id="16" name="TextBox 15"/>
            <p:cNvSpPr txBox="1"/>
            <p:nvPr/>
          </p:nvSpPr>
          <p:spPr>
            <a:xfrm>
              <a:off x="2452481" y="3726767"/>
              <a:ext cx="300957" cy="299133"/>
            </a:xfrm>
            <a:prstGeom prst="ellipse">
              <a:avLst/>
            </a:prstGeom>
            <a:solidFill>
              <a:srgbClr val="A82383"/>
            </a:solidFill>
          </p:spPr>
          <p:txBody>
            <a:bodyPr wrap="square" rtlCol="0">
              <a:spAutoFit/>
            </a:bodyPr>
            <a:lstStyle/>
            <a:p>
              <a:pPr algn="ctr"/>
              <a:endParaRPr lang="en-US" sz="1100" b="1">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2417901" y="3633555"/>
              <a:ext cx="370116" cy="513318"/>
            </a:xfrm>
            <a:prstGeom prst="ellipse">
              <a:avLst/>
            </a:prstGeom>
            <a:noFill/>
          </p:spPr>
          <p:txBody>
            <a:bodyPr wrap="square" rtlCol="0">
              <a:spAutoFit/>
            </a:bodyPr>
            <a:lstStyle/>
            <a:p>
              <a:pPr algn="ctr"/>
              <a:r>
                <a:rPr lang="en-US" sz="1200" b="1" smtClean="0">
                  <a:solidFill>
                    <a:schemeClr val="bg1"/>
                  </a:solidFill>
                  <a:latin typeface="Arial" panose="020B0604020202020204" pitchFamily="34" charset="0"/>
                  <a:cs typeface="Arial" panose="020B0604020202020204" pitchFamily="34" charset="0"/>
                </a:rPr>
                <a:t>2</a:t>
              </a:r>
              <a:endParaRPr lang="en-US" sz="1200" b="1">
                <a:solidFill>
                  <a:schemeClr val="bg1"/>
                </a:solidFill>
                <a:latin typeface="Arial" panose="020B0604020202020204" pitchFamily="34" charset="0"/>
                <a:cs typeface="Arial" panose="020B0604020202020204" pitchFamily="34" charset="0"/>
              </a:endParaRPr>
            </a:p>
          </p:txBody>
        </p:sp>
      </p:grpSp>
      <p:grpSp>
        <p:nvGrpSpPr>
          <p:cNvPr id="18" name="Group 17"/>
          <p:cNvGrpSpPr/>
          <p:nvPr/>
        </p:nvGrpSpPr>
        <p:grpSpPr>
          <a:xfrm>
            <a:off x="4227650" y="3647249"/>
            <a:ext cx="280849" cy="389513"/>
            <a:chOff x="2417901" y="3633555"/>
            <a:chExt cx="370116" cy="513318"/>
          </a:xfrm>
        </p:grpSpPr>
        <p:sp>
          <p:nvSpPr>
            <p:cNvPr id="19" name="TextBox 18"/>
            <p:cNvSpPr txBox="1"/>
            <p:nvPr/>
          </p:nvSpPr>
          <p:spPr>
            <a:xfrm>
              <a:off x="2452481" y="3726767"/>
              <a:ext cx="300957" cy="299133"/>
            </a:xfrm>
            <a:prstGeom prst="ellipse">
              <a:avLst/>
            </a:prstGeom>
            <a:solidFill>
              <a:srgbClr val="A82383"/>
            </a:solidFill>
          </p:spPr>
          <p:txBody>
            <a:bodyPr wrap="square" rtlCol="0">
              <a:spAutoFit/>
            </a:bodyPr>
            <a:lstStyle/>
            <a:p>
              <a:pPr algn="ctr"/>
              <a:endParaRPr lang="en-US" sz="1100" b="1">
                <a:solidFill>
                  <a:schemeClr val="bg1"/>
                </a:solidFill>
                <a:latin typeface="Arial" panose="020B0604020202020204" pitchFamily="34" charset="0"/>
                <a:cs typeface="Arial" panose="020B0604020202020204" pitchFamily="34" charset="0"/>
              </a:endParaRPr>
            </a:p>
          </p:txBody>
        </p:sp>
        <p:sp>
          <p:nvSpPr>
            <p:cNvPr id="20" name="TextBox 19"/>
            <p:cNvSpPr txBox="1"/>
            <p:nvPr/>
          </p:nvSpPr>
          <p:spPr>
            <a:xfrm>
              <a:off x="2417901" y="3633555"/>
              <a:ext cx="370116" cy="513318"/>
            </a:xfrm>
            <a:prstGeom prst="ellipse">
              <a:avLst/>
            </a:prstGeom>
            <a:noFill/>
          </p:spPr>
          <p:txBody>
            <a:bodyPr wrap="square" rtlCol="0">
              <a:spAutoFit/>
            </a:bodyPr>
            <a:lstStyle/>
            <a:p>
              <a:pPr algn="ctr"/>
              <a:r>
                <a:rPr lang="en-US" sz="1200" b="1" smtClean="0">
                  <a:solidFill>
                    <a:schemeClr val="bg1"/>
                  </a:solidFill>
                  <a:latin typeface="Arial" panose="020B0604020202020204" pitchFamily="34" charset="0"/>
                  <a:cs typeface="Arial" panose="020B0604020202020204" pitchFamily="34" charset="0"/>
                </a:rPr>
                <a:t>3</a:t>
              </a:r>
              <a:endParaRPr lang="en-US" sz="1200" b="1">
                <a:solidFill>
                  <a:schemeClr val="bg1"/>
                </a:solidFill>
                <a:latin typeface="Arial" panose="020B0604020202020204" pitchFamily="34" charset="0"/>
                <a:cs typeface="Arial" panose="020B0604020202020204" pitchFamily="34" charset="0"/>
              </a:endParaRPr>
            </a:p>
          </p:txBody>
        </p:sp>
      </p:grpSp>
      <p:grpSp>
        <p:nvGrpSpPr>
          <p:cNvPr id="21" name="Group 20"/>
          <p:cNvGrpSpPr/>
          <p:nvPr/>
        </p:nvGrpSpPr>
        <p:grpSpPr>
          <a:xfrm>
            <a:off x="5006270" y="3647249"/>
            <a:ext cx="280849" cy="389513"/>
            <a:chOff x="2417901" y="3633555"/>
            <a:chExt cx="370116" cy="513318"/>
          </a:xfrm>
        </p:grpSpPr>
        <p:sp>
          <p:nvSpPr>
            <p:cNvPr id="22" name="TextBox 21"/>
            <p:cNvSpPr txBox="1"/>
            <p:nvPr/>
          </p:nvSpPr>
          <p:spPr>
            <a:xfrm>
              <a:off x="2452481" y="3726767"/>
              <a:ext cx="300957" cy="299133"/>
            </a:xfrm>
            <a:prstGeom prst="ellipse">
              <a:avLst/>
            </a:prstGeom>
            <a:solidFill>
              <a:srgbClr val="A82383"/>
            </a:solidFill>
          </p:spPr>
          <p:txBody>
            <a:bodyPr wrap="square" rtlCol="0">
              <a:spAutoFit/>
            </a:bodyPr>
            <a:lstStyle/>
            <a:p>
              <a:pPr algn="ctr"/>
              <a:endParaRPr lang="en-US" sz="1100" b="1">
                <a:solidFill>
                  <a:schemeClr val="bg1"/>
                </a:solidFill>
                <a:latin typeface="Arial" panose="020B0604020202020204" pitchFamily="34" charset="0"/>
                <a:cs typeface="Arial" panose="020B0604020202020204" pitchFamily="34" charset="0"/>
              </a:endParaRPr>
            </a:p>
          </p:txBody>
        </p:sp>
        <p:sp>
          <p:nvSpPr>
            <p:cNvPr id="23" name="TextBox 22"/>
            <p:cNvSpPr txBox="1"/>
            <p:nvPr/>
          </p:nvSpPr>
          <p:spPr>
            <a:xfrm>
              <a:off x="2417901" y="3633555"/>
              <a:ext cx="370116" cy="513318"/>
            </a:xfrm>
            <a:prstGeom prst="ellipse">
              <a:avLst/>
            </a:prstGeom>
            <a:noFill/>
          </p:spPr>
          <p:txBody>
            <a:bodyPr wrap="square" rtlCol="0">
              <a:spAutoFit/>
            </a:bodyPr>
            <a:lstStyle/>
            <a:p>
              <a:pPr algn="ctr"/>
              <a:r>
                <a:rPr lang="en-US" sz="1200" b="1" smtClean="0">
                  <a:solidFill>
                    <a:schemeClr val="bg1"/>
                  </a:solidFill>
                  <a:latin typeface="Arial" panose="020B0604020202020204" pitchFamily="34" charset="0"/>
                  <a:cs typeface="Arial" panose="020B0604020202020204" pitchFamily="34" charset="0"/>
                </a:rPr>
                <a:t>4</a:t>
              </a:r>
              <a:endParaRPr lang="en-US" sz="1200" b="1">
                <a:solidFill>
                  <a:schemeClr val="bg1"/>
                </a:solidFill>
                <a:latin typeface="Arial" panose="020B0604020202020204" pitchFamily="34" charset="0"/>
                <a:cs typeface="Arial" panose="020B0604020202020204" pitchFamily="34" charset="0"/>
              </a:endParaRPr>
            </a:p>
          </p:txBody>
        </p:sp>
      </p:grpSp>
      <p:grpSp>
        <p:nvGrpSpPr>
          <p:cNvPr id="25" name="Group 24"/>
          <p:cNvGrpSpPr/>
          <p:nvPr/>
        </p:nvGrpSpPr>
        <p:grpSpPr>
          <a:xfrm>
            <a:off x="2560776" y="4491892"/>
            <a:ext cx="280849" cy="389513"/>
            <a:chOff x="2417901" y="3633555"/>
            <a:chExt cx="370116" cy="513318"/>
          </a:xfrm>
        </p:grpSpPr>
        <p:sp>
          <p:nvSpPr>
            <p:cNvPr id="26" name="TextBox 25"/>
            <p:cNvSpPr txBox="1"/>
            <p:nvPr/>
          </p:nvSpPr>
          <p:spPr>
            <a:xfrm>
              <a:off x="2452481" y="3726767"/>
              <a:ext cx="300957" cy="299133"/>
            </a:xfrm>
            <a:prstGeom prst="ellipse">
              <a:avLst/>
            </a:prstGeom>
            <a:solidFill>
              <a:srgbClr val="A82383"/>
            </a:solidFill>
          </p:spPr>
          <p:txBody>
            <a:bodyPr wrap="square" rtlCol="0">
              <a:spAutoFit/>
            </a:bodyPr>
            <a:lstStyle/>
            <a:p>
              <a:pPr algn="ctr"/>
              <a:endParaRPr lang="en-US" sz="1100" b="1">
                <a:solidFill>
                  <a:schemeClr val="bg1"/>
                </a:solidFill>
                <a:latin typeface="Arial" panose="020B0604020202020204" pitchFamily="34" charset="0"/>
                <a:cs typeface="Arial" panose="020B0604020202020204" pitchFamily="34" charset="0"/>
              </a:endParaRPr>
            </a:p>
          </p:txBody>
        </p:sp>
        <p:sp>
          <p:nvSpPr>
            <p:cNvPr id="27" name="TextBox 26"/>
            <p:cNvSpPr txBox="1"/>
            <p:nvPr/>
          </p:nvSpPr>
          <p:spPr>
            <a:xfrm>
              <a:off x="2417901" y="3633555"/>
              <a:ext cx="370116" cy="513318"/>
            </a:xfrm>
            <a:prstGeom prst="ellipse">
              <a:avLst/>
            </a:prstGeom>
            <a:noFill/>
          </p:spPr>
          <p:txBody>
            <a:bodyPr wrap="square" rtlCol="0">
              <a:spAutoFit/>
            </a:bodyPr>
            <a:lstStyle/>
            <a:p>
              <a:pPr algn="ctr"/>
              <a:r>
                <a:rPr lang="en-US" sz="1200" b="1" smtClean="0">
                  <a:solidFill>
                    <a:schemeClr val="bg1"/>
                  </a:solidFill>
                  <a:latin typeface="Arial" panose="020B0604020202020204" pitchFamily="34" charset="0"/>
                  <a:cs typeface="Arial" panose="020B0604020202020204" pitchFamily="34" charset="0"/>
                </a:rPr>
                <a:t>5</a:t>
              </a:r>
              <a:endParaRPr lang="en-US" sz="1200" b="1">
                <a:solidFill>
                  <a:schemeClr val="bg1"/>
                </a:solidFill>
                <a:latin typeface="Arial" panose="020B0604020202020204" pitchFamily="34" charset="0"/>
                <a:cs typeface="Arial" panose="020B0604020202020204" pitchFamily="34" charset="0"/>
              </a:endParaRPr>
            </a:p>
          </p:txBody>
        </p:sp>
      </p:grpSp>
      <p:grpSp>
        <p:nvGrpSpPr>
          <p:cNvPr id="28" name="Group 27"/>
          <p:cNvGrpSpPr/>
          <p:nvPr/>
        </p:nvGrpSpPr>
        <p:grpSpPr>
          <a:xfrm>
            <a:off x="3394213" y="4491892"/>
            <a:ext cx="280849" cy="389513"/>
            <a:chOff x="2417901" y="3633555"/>
            <a:chExt cx="370116" cy="513318"/>
          </a:xfrm>
        </p:grpSpPr>
        <p:sp>
          <p:nvSpPr>
            <p:cNvPr id="30" name="TextBox 29"/>
            <p:cNvSpPr txBox="1"/>
            <p:nvPr/>
          </p:nvSpPr>
          <p:spPr>
            <a:xfrm>
              <a:off x="2452481" y="3726767"/>
              <a:ext cx="300957" cy="299133"/>
            </a:xfrm>
            <a:prstGeom prst="ellipse">
              <a:avLst/>
            </a:prstGeom>
            <a:solidFill>
              <a:srgbClr val="A82383"/>
            </a:solidFill>
          </p:spPr>
          <p:txBody>
            <a:bodyPr wrap="square" rtlCol="0">
              <a:spAutoFit/>
            </a:bodyPr>
            <a:lstStyle/>
            <a:p>
              <a:pPr algn="ctr"/>
              <a:endParaRPr lang="en-US" sz="1100" b="1">
                <a:solidFill>
                  <a:schemeClr val="bg1"/>
                </a:solidFill>
                <a:latin typeface="Arial" panose="020B0604020202020204" pitchFamily="34" charset="0"/>
                <a:cs typeface="Arial" panose="020B0604020202020204" pitchFamily="34" charset="0"/>
              </a:endParaRPr>
            </a:p>
          </p:txBody>
        </p:sp>
        <p:sp>
          <p:nvSpPr>
            <p:cNvPr id="31" name="TextBox 30"/>
            <p:cNvSpPr txBox="1"/>
            <p:nvPr/>
          </p:nvSpPr>
          <p:spPr>
            <a:xfrm>
              <a:off x="2417901" y="3633555"/>
              <a:ext cx="370116" cy="513318"/>
            </a:xfrm>
            <a:prstGeom prst="ellipse">
              <a:avLst/>
            </a:prstGeom>
            <a:noFill/>
          </p:spPr>
          <p:txBody>
            <a:bodyPr wrap="square" rtlCol="0">
              <a:spAutoFit/>
            </a:bodyPr>
            <a:lstStyle/>
            <a:p>
              <a:pPr algn="ctr"/>
              <a:r>
                <a:rPr lang="en-US" sz="1200" b="1" smtClean="0">
                  <a:solidFill>
                    <a:schemeClr val="bg1"/>
                  </a:solidFill>
                  <a:latin typeface="Arial" panose="020B0604020202020204" pitchFamily="34" charset="0"/>
                  <a:cs typeface="Arial" panose="020B0604020202020204" pitchFamily="34" charset="0"/>
                </a:rPr>
                <a:t>6</a:t>
              </a:r>
              <a:endParaRPr lang="en-US" sz="1200" b="1">
                <a:solidFill>
                  <a:schemeClr val="bg1"/>
                </a:solidFill>
                <a:latin typeface="Arial" panose="020B0604020202020204" pitchFamily="34" charset="0"/>
                <a:cs typeface="Arial" panose="020B0604020202020204" pitchFamily="34" charset="0"/>
              </a:endParaRPr>
            </a:p>
          </p:txBody>
        </p:sp>
      </p:grpSp>
      <p:grpSp>
        <p:nvGrpSpPr>
          <p:cNvPr id="32" name="Group 31"/>
          <p:cNvGrpSpPr/>
          <p:nvPr/>
        </p:nvGrpSpPr>
        <p:grpSpPr>
          <a:xfrm>
            <a:off x="4227650" y="4491891"/>
            <a:ext cx="280849" cy="389513"/>
            <a:chOff x="2417901" y="3633555"/>
            <a:chExt cx="370116" cy="513318"/>
          </a:xfrm>
        </p:grpSpPr>
        <p:sp>
          <p:nvSpPr>
            <p:cNvPr id="33" name="TextBox 32"/>
            <p:cNvSpPr txBox="1"/>
            <p:nvPr/>
          </p:nvSpPr>
          <p:spPr>
            <a:xfrm>
              <a:off x="2452481" y="3726767"/>
              <a:ext cx="300957" cy="299133"/>
            </a:xfrm>
            <a:prstGeom prst="ellipse">
              <a:avLst/>
            </a:prstGeom>
            <a:solidFill>
              <a:srgbClr val="A82383"/>
            </a:solidFill>
          </p:spPr>
          <p:txBody>
            <a:bodyPr wrap="square" rtlCol="0">
              <a:spAutoFit/>
            </a:bodyPr>
            <a:lstStyle/>
            <a:p>
              <a:pPr algn="ctr"/>
              <a:endParaRPr lang="en-US" sz="1100" b="1">
                <a:solidFill>
                  <a:schemeClr val="bg1"/>
                </a:solidFill>
                <a:latin typeface="Arial" panose="020B0604020202020204" pitchFamily="34" charset="0"/>
                <a:cs typeface="Arial" panose="020B0604020202020204" pitchFamily="34" charset="0"/>
              </a:endParaRPr>
            </a:p>
          </p:txBody>
        </p:sp>
        <p:sp>
          <p:nvSpPr>
            <p:cNvPr id="34" name="TextBox 33"/>
            <p:cNvSpPr txBox="1"/>
            <p:nvPr/>
          </p:nvSpPr>
          <p:spPr>
            <a:xfrm>
              <a:off x="2417901" y="3633555"/>
              <a:ext cx="370116" cy="513318"/>
            </a:xfrm>
            <a:prstGeom prst="ellipse">
              <a:avLst/>
            </a:prstGeom>
            <a:noFill/>
          </p:spPr>
          <p:txBody>
            <a:bodyPr wrap="square" rtlCol="0">
              <a:spAutoFit/>
            </a:bodyPr>
            <a:lstStyle/>
            <a:p>
              <a:pPr algn="ctr"/>
              <a:r>
                <a:rPr lang="en-US" sz="1200" b="1" smtClean="0">
                  <a:solidFill>
                    <a:schemeClr val="bg1"/>
                  </a:solidFill>
                  <a:latin typeface="Arial" panose="020B0604020202020204" pitchFamily="34" charset="0"/>
                  <a:cs typeface="Arial" panose="020B0604020202020204" pitchFamily="34" charset="0"/>
                </a:rPr>
                <a:t>7</a:t>
              </a:r>
              <a:endParaRPr lang="en-US" sz="1200" b="1">
                <a:solidFill>
                  <a:schemeClr val="bg1"/>
                </a:solidFill>
                <a:latin typeface="Arial" panose="020B0604020202020204" pitchFamily="34" charset="0"/>
                <a:cs typeface="Arial" panose="020B0604020202020204" pitchFamily="34" charset="0"/>
              </a:endParaRPr>
            </a:p>
          </p:txBody>
        </p:sp>
      </p:grpSp>
      <p:grpSp>
        <p:nvGrpSpPr>
          <p:cNvPr id="35" name="Group 34"/>
          <p:cNvGrpSpPr/>
          <p:nvPr/>
        </p:nvGrpSpPr>
        <p:grpSpPr>
          <a:xfrm>
            <a:off x="5006270" y="4491891"/>
            <a:ext cx="280849" cy="389513"/>
            <a:chOff x="2417901" y="3633555"/>
            <a:chExt cx="370116" cy="513318"/>
          </a:xfrm>
        </p:grpSpPr>
        <p:sp>
          <p:nvSpPr>
            <p:cNvPr id="36" name="TextBox 35"/>
            <p:cNvSpPr txBox="1"/>
            <p:nvPr/>
          </p:nvSpPr>
          <p:spPr>
            <a:xfrm>
              <a:off x="2452481" y="3726767"/>
              <a:ext cx="300957" cy="299133"/>
            </a:xfrm>
            <a:prstGeom prst="ellipse">
              <a:avLst/>
            </a:prstGeom>
            <a:solidFill>
              <a:srgbClr val="A82383"/>
            </a:solidFill>
          </p:spPr>
          <p:txBody>
            <a:bodyPr wrap="square" rtlCol="0">
              <a:spAutoFit/>
            </a:bodyPr>
            <a:lstStyle/>
            <a:p>
              <a:pPr algn="ctr"/>
              <a:endParaRPr lang="en-US" sz="1100" b="1">
                <a:solidFill>
                  <a:schemeClr val="bg1"/>
                </a:solidFill>
                <a:latin typeface="Arial" panose="020B0604020202020204" pitchFamily="34" charset="0"/>
                <a:cs typeface="Arial" panose="020B0604020202020204" pitchFamily="34" charset="0"/>
              </a:endParaRPr>
            </a:p>
          </p:txBody>
        </p:sp>
        <p:sp>
          <p:nvSpPr>
            <p:cNvPr id="37" name="TextBox 36"/>
            <p:cNvSpPr txBox="1"/>
            <p:nvPr/>
          </p:nvSpPr>
          <p:spPr>
            <a:xfrm>
              <a:off x="2417901" y="3633555"/>
              <a:ext cx="370116" cy="513318"/>
            </a:xfrm>
            <a:prstGeom prst="ellipse">
              <a:avLst/>
            </a:prstGeom>
            <a:noFill/>
          </p:spPr>
          <p:txBody>
            <a:bodyPr wrap="square" rtlCol="0">
              <a:spAutoFit/>
            </a:bodyPr>
            <a:lstStyle/>
            <a:p>
              <a:pPr algn="ctr"/>
              <a:r>
                <a:rPr lang="en-US" sz="1200" b="1" smtClean="0">
                  <a:solidFill>
                    <a:schemeClr val="bg1"/>
                  </a:solidFill>
                  <a:latin typeface="Arial" panose="020B0604020202020204" pitchFamily="34" charset="0"/>
                  <a:cs typeface="Arial" panose="020B0604020202020204" pitchFamily="34" charset="0"/>
                </a:rPr>
                <a:t>8</a:t>
              </a:r>
              <a:endParaRPr lang="en-US" sz="1200" b="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4972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2" y="469182"/>
            <a:ext cx="3711986" cy="697044"/>
          </a:xfrm>
        </p:spPr>
        <p:txBody>
          <a:bodyPr anchor="ctr"/>
          <a:lstStyle/>
          <a:p>
            <a:pPr>
              <a:lnSpc>
                <a:spcPct val="100000"/>
              </a:lnSpc>
            </a:pPr>
            <a:r>
              <a:rPr lang="en-US" sz="2800" smtClean="0"/>
              <a:t>Trích </a:t>
            </a:r>
            <a:r>
              <a:rPr lang="en-US" sz="2800"/>
              <a:t>xuất dữ </a:t>
            </a:r>
            <a:r>
              <a:rPr lang="en-US" sz="2800"/>
              <a:t>liệu </a:t>
            </a:r>
            <a:r>
              <a:rPr lang="en-US" sz="2800" smtClean="0"/>
              <a:t>từ </a:t>
            </a:r>
            <a:r>
              <a:rPr lang="en-US" sz="2800"/>
              <a:t>hình ảnh </a:t>
            </a:r>
            <a:endParaRPr lang="en-US" sz="2800"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25</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9333657" y="50562"/>
            <a:ext cx="315739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4. KẾT QUẢ ĐẠT ĐƯỢC</a:t>
            </a:r>
            <a:endParaRPr lang="en-US" b="1">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212385" y="2574993"/>
            <a:ext cx="3810532" cy="1857634"/>
          </a:xfrm>
          <a:prstGeom prst="roundRect">
            <a:avLst>
              <a:gd name="adj" fmla="val 739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62" name="Group 61"/>
          <p:cNvGrpSpPr/>
          <p:nvPr/>
        </p:nvGrpSpPr>
        <p:grpSpPr>
          <a:xfrm>
            <a:off x="2422450" y="1601912"/>
            <a:ext cx="3326296" cy="1520898"/>
            <a:chOff x="2422450" y="1601912"/>
            <a:chExt cx="3326296" cy="1520898"/>
          </a:xfrm>
        </p:grpSpPr>
        <p:cxnSp>
          <p:nvCxnSpPr>
            <p:cNvPr id="6" name="Straight Arrow Connector 5"/>
            <p:cNvCxnSpPr/>
            <p:nvPr/>
          </p:nvCxnSpPr>
          <p:spPr>
            <a:xfrm flipV="1">
              <a:off x="2422450" y="2022879"/>
              <a:ext cx="887896" cy="10999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115529" y="1601912"/>
              <a:ext cx="2633217" cy="369332"/>
            </a:xfrm>
            <a:prstGeom prst="rect">
              <a:avLst/>
            </a:prstGeom>
            <a:noFill/>
          </p:spPr>
          <p:txBody>
            <a:bodyPr wrap="square" rtlCol="0">
              <a:spAutoFit/>
            </a:bodyPr>
            <a:lstStyle/>
            <a:p>
              <a:pPr algn="just"/>
              <a:r>
                <a:rPr lang="en-US" smtClean="0">
                  <a:solidFill>
                    <a:srgbClr val="FFFF00"/>
                  </a:solidFill>
                  <a:latin typeface="Arial" panose="020B0604020202020204" pitchFamily="34" charset="0"/>
                  <a:cs typeface="Arial" panose="020B0604020202020204" pitchFamily="34" charset="0"/>
                </a:rPr>
                <a:t>Tiến độ xử lý hình ảnh</a:t>
              </a:r>
              <a:endParaRPr lang="en-US">
                <a:solidFill>
                  <a:srgbClr val="FFFF00"/>
                </a:solidFill>
                <a:latin typeface="Arial" panose="020B0604020202020204" pitchFamily="34" charset="0"/>
                <a:cs typeface="Arial" panose="020B0604020202020204" pitchFamily="34" charset="0"/>
              </a:endParaRPr>
            </a:p>
          </p:txBody>
        </p:sp>
      </p:grpSp>
      <p:grpSp>
        <p:nvGrpSpPr>
          <p:cNvPr id="63" name="Group 62"/>
          <p:cNvGrpSpPr/>
          <p:nvPr/>
        </p:nvGrpSpPr>
        <p:grpSpPr>
          <a:xfrm>
            <a:off x="3517811" y="2295581"/>
            <a:ext cx="3766736" cy="1208229"/>
            <a:chOff x="3517811" y="2295581"/>
            <a:chExt cx="3766736" cy="1208229"/>
          </a:xfrm>
        </p:grpSpPr>
        <p:cxnSp>
          <p:nvCxnSpPr>
            <p:cNvPr id="39" name="Straight Arrow Connector 38"/>
            <p:cNvCxnSpPr/>
            <p:nvPr/>
          </p:nvCxnSpPr>
          <p:spPr>
            <a:xfrm flipV="1">
              <a:off x="3517811" y="2757246"/>
              <a:ext cx="1435804" cy="7465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934268" y="2295581"/>
              <a:ext cx="2350279" cy="923330"/>
            </a:xfrm>
            <a:prstGeom prst="rect">
              <a:avLst/>
            </a:prstGeom>
            <a:noFill/>
          </p:spPr>
          <p:txBody>
            <a:bodyPr wrap="square" rtlCol="0">
              <a:spAutoFit/>
            </a:bodyPr>
            <a:lstStyle/>
            <a:p>
              <a:pPr algn="just"/>
              <a:r>
                <a:rPr lang="en-US" smtClean="0">
                  <a:solidFill>
                    <a:srgbClr val="FFFF00"/>
                  </a:solidFill>
                  <a:latin typeface="Arial" panose="020B0604020202020204" pitchFamily="34" charset="0"/>
                  <a:cs typeface="Arial" panose="020B0604020202020204" pitchFamily="34" charset="0"/>
                </a:rPr>
                <a:t>Khung dẫn link hình ảnh chứa dữ liệu cần trích xuất</a:t>
              </a:r>
              <a:endParaRPr lang="en-US">
                <a:solidFill>
                  <a:srgbClr val="FFFF00"/>
                </a:solidFill>
                <a:latin typeface="Arial" panose="020B0604020202020204" pitchFamily="34" charset="0"/>
                <a:cs typeface="Arial" panose="020B0604020202020204" pitchFamily="34" charset="0"/>
              </a:endParaRPr>
            </a:p>
          </p:txBody>
        </p:sp>
      </p:grpSp>
      <p:grpSp>
        <p:nvGrpSpPr>
          <p:cNvPr id="64" name="Group 63"/>
          <p:cNvGrpSpPr/>
          <p:nvPr/>
        </p:nvGrpSpPr>
        <p:grpSpPr>
          <a:xfrm>
            <a:off x="3517811" y="3849510"/>
            <a:ext cx="4012895" cy="839262"/>
            <a:chOff x="3517811" y="3849510"/>
            <a:chExt cx="4012895" cy="839262"/>
          </a:xfrm>
        </p:grpSpPr>
        <p:cxnSp>
          <p:nvCxnSpPr>
            <p:cNvPr id="41" name="Straight Arrow Connector 40"/>
            <p:cNvCxnSpPr/>
            <p:nvPr/>
          </p:nvCxnSpPr>
          <p:spPr>
            <a:xfrm>
              <a:off x="3517811" y="3849510"/>
              <a:ext cx="1662616" cy="51609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180427" y="4042441"/>
              <a:ext cx="2350279" cy="646331"/>
            </a:xfrm>
            <a:prstGeom prst="rect">
              <a:avLst/>
            </a:prstGeom>
            <a:noFill/>
          </p:spPr>
          <p:txBody>
            <a:bodyPr wrap="square" rtlCol="0">
              <a:spAutoFit/>
            </a:bodyPr>
            <a:lstStyle/>
            <a:p>
              <a:pPr algn="just"/>
              <a:r>
                <a:rPr lang="en-US" smtClean="0">
                  <a:solidFill>
                    <a:srgbClr val="FFFF00"/>
                  </a:solidFill>
                  <a:latin typeface="Arial" panose="020B0604020202020204" pitchFamily="34" charset="0"/>
                  <a:cs typeface="Arial" panose="020B0604020202020204" pitchFamily="34" charset="0"/>
                </a:rPr>
                <a:t>Nút bắt đầu tiến trình trích xuất dữ liệu</a:t>
              </a:r>
              <a:endParaRPr lang="en-US">
                <a:solidFill>
                  <a:srgbClr val="FFFF00"/>
                </a:solidFill>
                <a:latin typeface="Arial" panose="020B0604020202020204" pitchFamily="34" charset="0"/>
                <a:cs typeface="Arial" panose="020B0604020202020204" pitchFamily="34" charset="0"/>
              </a:endParaRPr>
            </a:p>
          </p:txBody>
        </p:sp>
      </p:grpSp>
      <p:grpSp>
        <p:nvGrpSpPr>
          <p:cNvPr id="65" name="Group 64"/>
          <p:cNvGrpSpPr/>
          <p:nvPr/>
        </p:nvGrpSpPr>
        <p:grpSpPr>
          <a:xfrm>
            <a:off x="1997921" y="4191840"/>
            <a:ext cx="2801312" cy="1586516"/>
            <a:chOff x="1997921" y="4191840"/>
            <a:chExt cx="2801312" cy="1586516"/>
          </a:xfrm>
        </p:grpSpPr>
        <p:cxnSp>
          <p:nvCxnSpPr>
            <p:cNvPr id="44" name="Straight Arrow Connector 43"/>
            <p:cNvCxnSpPr/>
            <p:nvPr/>
          </p:nvCxnSpPr>
          <p:spPr>
            <a:xfrm>
              <a:off x="1997921" y="4191840"/>
              <a:ext cx="437781" cy="10827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448954" y="4855026"/>
              <a:ext cx="2350279" cy="923330"/>
            </a:xfrm>
            <a:prstGeom prst="rect">
              <a:avLst/>
            </a:prstGeom>
            <a:noFill/>
          </p:spPr>
          <p:txBody>
            <a:bodyPr wrap="square" rtlCol="0">
              <a:spAutoFit/>
            </a:bodyPr>
            <a:lstStyle/>
            <a:p>
              <a:pPr algn="just"/>
              <a:r>
                <a:rPr lang="en-US" smtClean="0">
                  <a:solidFill>
                    <a:srgbClr val="FFFF00"/>
                  </a:solidFill>
                  <a:latin typeface="Arial" panose="020B0604020202020204" pitchFamily="34" charset="0"/>
                  <a:cs typeface="Arial" panose="020B0604020202020204" pitchFamily="34" charset="0"/>
                </a:rPr>
                <a:t>Dẫn đến trang hỗ trợ upload hình ảnh lấy liên kết</a:t>
              </a:r>
              <a:endParaRPr lang="en-US">
                <a:solidFill>
                  <a:srgbClr val="FFFF00"/>
                </a:solidFill>
                <a:latin typeface="Arial" panose="020B0604020202020204" pitchFamily="34" charset="0"/>
                <a:cs typeface="Arial" panose="020B0604020202020204" pitchFamily="34" charset="0"/>
              </a:endParaRPr>
            </a:p>
          </p:txBody>
        </p:sp>
      </p:grpSp>
      <p:grpSp>
        <p:nvGrpSpPr>
          <p:cNvPr id="66" name="Group 65"/>
          <p:cNvGrpSpPr/>
          <p:nvPr/>
        </p:nvGrpSpPr>
        <p:grpSpPr>
          <a:xfrm>
            <a:off x="4799233" y="2319696"/>
            <a:ext cx="6925551" cy="2996995"/>
            <a:chOff x="4799233" y="2319696"/>
            <a:chExt cx="6925551" cy="2996995"/>
          </a:xfrm>
        </p:grpSpPr>
        <p:pic>
          <p:nvPicPr>
            <p:cNvPr id="47" name="Picture 46"/>
            <p:cNvPicPr>
              <a:picLocks noChangeAspect="1"/>
            </p:cNvPicPr>
            <p:nvPr/>
          </p:nvPicPr>
          <p:blipFill>
            <a:blip r:embed="rId3"/>
            <a:stretch>
              <a:fillRect/>
            </a:stretch>
          </p:blipFill>
          <p:spPr>
            <a:xfrm>
              <a:off x="7752305" y="2319696"/>
              <a:ext cx="3972479" cy="2048161"/>
            </a:xfrm>
            <a:prstGeom prst="roundRect">
              <a:avLst>
                <a:gd name="adj" fmla="val 631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0" name="Elbow Connector 59"/>
            <p:cNvCxnSpPr>
              <a:stCxn id="45" idx="3"/>
              <a:endCxn id="47" idx="1"/>
            </p:cNvCxnSpPr>
            <p:nvPr/>
          </p:nvCxnSpPr>
          <p:spPr>
            <a:xfrm flipV="1">
              <a:off x="4799233" y="3343777"/>
              <a:ext cx="2953072" cy="1972914"/>
            </a:xfrm>
            <a:prstGeom prst="bentConnector3">
              <a:avLst>
                <a:gd name="adj1" fmla="val 93978"/>
              </a:avLst>
            </a:prstGeom>
            <a:ln>
              <a:tailEnd type="triangle"/>
            </a:ln>
          </p:spPr>
          <p:style>
            <a:lnRef idx="1">
              <a:schemeClr val="accent2"/>
            </a:lnRef>
            <a:fillRef idx="0">
              <a:schemeClr val="accent2"/>
            </a:fillRef>
            <a:effectRef idx="0">
              <a:schemeClr val="accent2"/>
            </a:effectRef>
            <a:fontRef idx="minor">
              <a:schemeClr val="tx1"/>
            </a:fontRef>
          </p:style>
        </p:cxnSp>
      </p:grpSp>
      <p:grpSp>
        <p:nvGrpSpPr>
          <p:cNvPr id="67" name="Group 66"/>
          <p:cNvGrpSpPr/>
          <p:nvPr/>
        </p:nvGrpSpPr>
        <p:grpSpPr>
          <a:xfrm>
            <a:off x="8259041" y="1648078"/>
            <a:ext cx="1851067" cy="1518390"/>
            <a:chOff x="8259041" y="1648078"/>
            <a:chExt cx="1851067" cy="1518390"/>
          </a:xfrm>
        </p:grpSpPr>
        <p:cxnSp>
          <p:nvCxnSpPr>
            <p:cNvPr id="49" name="Straight Arrow Connector 48"/>
            <p:cNvCxnSpPr/>
            <p:nvPr/>
          </p:nvCxnSpPr>
          <p:spPr>
            <a:xfrm flipH="1" flipV="1">
              <a:off x="8259041" y="2022879"/>
              <a:ext cx="475230" cy="114358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371906" y="1648078"/>
              <a:ext cx="1738202" cy="646331"/>
            </a:xfrm>
            <a:prstGeom prst="rect">
              <a:avLst/>
            </a:prstGeom>
            <a:noFill/>
          </p:spPr>
          <p:txBody>
            <a:bodyPr wrap="square" rtlCol="0">
              <a:spAutoFit/>
            </a:bodyPr>
            <a:lstStyle/>
            <a:p>
              <a:pPr algn="just"/>
              <a:r>
                <a:rPr lang="en-US" smtClean="0">
                  <a:solidFill>
                    <a:srgbClr val="FFFF00"/>
                  </a:solidFill>
                  <a:latin typeface="Arial" panose="020B0604020202020204" pitchFamily="34" charset="0"/>
                  <a:cs typeface="Arial" panose="020B0604020202020204" pitchFamily="34" charset="0"/>
                </a:rPr>
                <a:t>Chọn để tải lên hình ảnh</a:t>
              </a:r>
              <a:endParaRPr lang="en-US">
                <a:solidFill>
                  <a:srgbClr val="FFFF00"/>
                </a:solidFill>
                <a:latin typeface="Arial" panose="020B0604020202020204" pitchFamily="34" charset="0"/>
                <a:cs typeface="Arial" panose="020B0604020202020204" pitchFamily="34" charset="0"/>
              </a:endParaRPr>
            </a:p>
          </p:txBody>
        </p:sp>
      </p:grpSp>
      <p:grpSp>
        <p:nvGrpSpPr>
          <p:cNvPr id="68" name="Group 67"/>
          <p:cNvGrpSpPr/>
          <p:nvPr/>
        </p:nvGrpSpPr>
        <p:grpSpPr>
          <a:xfrm>
            <a:off x="8259041" y="3849510"/>
            <a:ext cx="2833029" cy="1371017"/>
            <a:chOff x="8259041" y="3849510"/>
            <a:chExt cx="2833029" cy="1371017"/>
          </a:xfrm>
        </p:grpSpPr>
        <p:cxnSp>
          <p:nvCxnSpPr>
            <p:cNvPr id="53" name="Straight Arrow Connector 52"/>
            <p:cNvCxnSpPr/>
            <p:nvPr/>
          </p:nvCxnSpPr>
          <p:spPr>
            <a:xfrm>
              <a:off x="8259041" y="3849510"/>
              <a:ext cx="475230" cy="10055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778353" y="4574196"/>
              <a:ext cx="2313717" cy="646331"/>
            </a:xfrm>
            <a:prstGeom prst="rect">
              <a:avLst/>
            </a:prstGeom>
            <a:noFill/>
          </p:spPr>
          <p:txBody>
            <a:bodyPr wrap="square" rtlCol="0">
              <a:spAutoFit/>
            </a:bodyPr>
            <a:lstStyle/>
            <a:p>
              <a:pPr algn="just"/>
              <a:r>
                <a:rPr lang="en-US" smtClean="0">
                  <a:solidFill>
                    <a:srgbClr val="FFFF00"/>
                  </a:solidFill>
                  <a:latin typeface="Arial" panose="020B0604020202020204" pitchFamily="34" charset="0"/>
                  <a:cs typeface="Arial" panose="020B0604020202020204" pitchFamily="34" charset="0"/>
                </a:rPr>
                <a:t>Nơi liên kết hình ảnh sẽ hiển thị</a:t>
              </a:r>
              <a:endParaRPr lang="en-US">
                <a:solidFill>
                  <a:srgbClr val="FFFF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83227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5699812" cy="697044"/>
          </a:xfrm>
        </p:spPr>
        <p:txBody>
          <a:bodyPr anchor="ctr"/>
          <a:lstStyle/>
          <a:p>
            <a:pPr>
              <a:lnSpc>
                <a:spcPct val="100000"/>
              </a:lnSpc>
            </a:pPr>
            <a:r>
              <a:rPr lang="en-US" sz="2800" smtClean="0"/>
              <a:t>Khung nhập liệu song song cho nhà phát triển</a:t>
            </a:r>
            <a:endParaRPr lang="en-US" sz="2800" dirty="0"/>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26</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smtClean="0"/>
              <a:t>2021</a:t>
            </a:r>
            <a:endParaRPr lang="en-US" dirty="0"/>
          </a:p>
        </p:txBody>
      </p:sp>
      <p:sp>
        <p:nvSpPr>
          <p:cNvPr id="24"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2" name="Rounded Rectangle 41"/>
          <p:cNvSpPr/>
          <p:nvPr/>
        </p:nvSpPr>
        <p:spPr>
          <a:xfrm>
            <a:off x="9333657" y="50562"/>
            <a:ext cx="315739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4. KẾT QUẢ ĐẠT ĐƯỢC</a:t>
            </a:r>
            <a:endParaRPr lang="en-US" b="1">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2995667" y="2946458"/>
            <a:ext cx="2172003" cy="1124107"/>
          </a:xfrm>
          <a:prstGeom prst="roundRect">
            <a:avLst>
              <a:gd name="adj" fmla="val 959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p:cNvPicPr>
            <a:picLocks noChangeAspect="1"/>
          </p:cNvPicPr>
          <p:nvPr/>
        </p:nvPicPr>
        <p:blipFill>
          <a:blip r:embed="rId3"/>
          <a:stretch>
            <a:fillRect/>
          </a:stretch>
        </p:blipFill>
        <p:spPr>
          <a:xfrm>
            <a:off x="6327764" y="2293905"/>
            <a:ext cx="2133898" cy="2429214"/>
          </a:xfrm>
          <a:prstGeom prst="roundRect">
            <a:avLst>
              <a:gd name="adj" fmla="val 48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Curved Left Arrow 5"/>
          <p:cNvSpPr/>
          <p:nvPr/>
        </p:nvSpPr>
        <p:spPr>
          <a:xfrm rot="15003646">
            <a:off x="5386594" y="1254248"/>
            <a:ext cx="572554" cy="2079312"/>
          </a:xfrm>
          <a:prstGeom prst="curved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urved Left Arrow 37"/>
          <p:cNvSpPr/>
          <p:nvPr/>
        </p:nvSpPr>
        <p:spPr>
          <a:xfrm rot="6728981">
            <a:off x="5242440" y="3688037"/>
            <a:ext cx="572554" cy="2079312"/>
          </a:xfrm>
          <a:prstGeom prst="curved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23885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5CBEC59-7FF9-4688-98DF-89832A0C9025}" type="slidenum">
              <a:rPr lang="en-US" smtClean="0"/>
              <a:pPr/>
              <a:t>27</a:t>
            </a:fld>
            <a:endParaRPr lang="en-US" dirty="0"/>
          </a:p>
        </p:txBody>
      </p:sp>
      <p:sp>
        <p:nvSpPr>
          <p:cNvPr id="6" name="Text Placeholder 5"/>
          <p:cNvSpPr>
            <a:spLocks noGrp="1"/>
          </p:cNvSpPr>
          <p:nvPr>
            <p:ph type="body" sz="quarter" idx="14"/>
          </p:nvPr>
        </p:nvSpPr>
        <p:spPr/>
        <p:txBody>
          <a:bodyPr/>
          <a:lstStyle/>
          <a:p>
            <a:r>
              <a:rPr lang="en-US" smtClean="0"/>
              <a:t>2021</a:t>
            </a:r>
            <a:endParaRPr lang="en-US"/>
          </a:p>
        </p:txBody>
      </p:sp>
      <p:pic>
        <p:nvPicPr>
          <p:cNvPr id="24" name="Picture 23"/>
          <p:cNvPicPr>
            <a:picLocks noChangeAspect="1"/>
          </p:cNvPicPr>
          <p:nvPr/>
        </p:nvPicPr>
        <p:blipFill>
          <a:blip r:embed="rId2"/>
          <a:stretch>
            <a:fillRect/>
          </a:stretch>
        </p:blipFill>
        <p:spPr>
          <a:xfrm>
            <a:off x="3717353" y="1001779"/>
            <a:ext cx="4372533" cy="4922818"/>
          </a:xfrm>
          <a:prstGeom prst="roundRect">
            <a:avLst>
              <a:gd name="adj" fmla="val 242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732403" cy="697044"/>
          </a:xfrm>
        </p:spPr>
        <p:txBody>
          <a:bodyPr anchor="ctr"/>
          <a:lstStyle/>
          <a:p>
            <a:pPr>
              <a:lnSpc>
                <a:spcPct val="100000"/>
              </a:lnSpc>
            </a:pPr>
            <a:r>
              <a:rPr lang="en-US" sz="2800" smtClean="0"/>
              <a:t>Trang hướng dẫn cài đặt sử dụng</a:t>
            </a:r>
            <a:endParaRPr lang="en-US" sz="2800" dirty="0"/>
          </a:p>
        </p:txBody>
      </p:sp>
      <p:sp>
        <p:nvSpPr>
          <p:cNvPr id="26" name="Rounded Rectangle 25"/>
          <p:cNvSpPr/>
          <p:nvPr/>
        </p:nvSpPr>
        <p:spPr>
          <a:xfrm>
            <a:off x="9333657" y="50562"/>
            <a:ext cx="315739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4. KẾT QUẢ ĐẠT ĐƯỢC</a:t>
            </a:r>
            <a:endParaRPr lang="en-US" b="1">
              <a:latin typeface="Arial" panose="020B0604020202020204" pitchFamily="34" charset="0"/>
              <a:cs typeface="Arial" panose="020B0604020202020204" pitchFamily="34" charset="0"/>
            </a:endParaRPr>
          </a:p>
        </p:txBody>
      </p:sp>
      <p:sp>
        <p:nvSpPr>
          <p:cNvPr id="30" name="TextBox 29"/>
          <p:cNvSpPr txBox="1"/>
          <p:nvPr/>
        </p:nvSpPr>
        <p:spPr>
          <a:xfrm>
            <a:off x="3425462" y="5936622"/>
            <a:ext cx="4956313" cy="646331"/>
          </a:xfrm>
          <a:prstGeom prst="rect">
            <a:avLst/>
          </a:prstGeom>
          <a:noFill/>
        </p:spPr>
        <p:txBody>
          <a:bodyPr wrap="square" rtlCol="0">
            <a:spAutoFit/>
          </a:bodyPr>
          <a:lstStyle/>
          <a:p>
            <a:pPr algn="ctr"/>
            <a:r>
              <a:rPr lang="vi-VN" b="1">
                <a:solidFill>
                  <a:srgbClr val="FFFF00"/>
                </a:solidFill>
                <a:latin typeface="Arial" panose="020B0604020202020204" pitchFamily="34" charset="0"/>
                <a:cs typeface="Arial" panose="020B0604020202020204" pitchFamily="34" charset="0"/>
              </a:rPr>
              <a:t>Hướng dẫn từng bước cài đặt </a:t>
            </a:r>
            <a:r>
              <a:rPr lang="vi-VN" b="1">
                <a:solidFill>
                  <a:srgbClr val="FFFF00"/>
                </a:solidFill>
                <a:latin typeface="Arial" panose="020B0604020202020204" pitchFamily="34" charset="0"/>
                <a:cs typeface="Arial" panose="020B0604020202020204" pitchFamily="34" charset="0"/>
              </a:rPr>
              <a:t>tiện </a:t>
            </a:r>
            <a:r>
              <a:rPr lang="vi-VN" b="1" smtClean="0">
                <a:solidFill>
                  <a:srgbClr val="FFFF00"/>
                </a:solidFill>
                <a:latin typeface="Arial" panose="020B0604020202020204" pitchFamily="34" charset="0"/>
                <a:cs typeface="Arial" panose="020B0604020202020204" pitchFamily="34" charset="0"/>
              </a:rPr>
              <a:t>ích</a:t>
            </a:r>
            <a:endParaRPr lang="en-US" b="1" smtClean="0">
              <a:solidFill>
                <a:srgbClr val="FFFF00"/>
              </a:solidFill>
              <a:latin typeface="Arial" panose="020B0604020202020204" pitchFamily="34" charset="0"/>
              <a:cs typeface="Arial" panose="020B0604020202020204" pitchFamily="34" charset="0"/>
            </a:endParaRPr>
          </a:p>
          <a:p>
            <a:pPr algn="ctr"/>
            <a:r>
              <a:rPr lang="vi-VN" b="1">
                <a:solidFill>
                  <a:srgbClr val="FFFF00"/>
                </a:solidFill>
                <a:latin typeface="Arial" panose="020B0604020202020204" pitchFamily="34" charset="0"/>
                <a:cs typeface="Arial" panose="020B0604020202020204" pitchFamily="34" charset="0"/>
              </a:rPr>
              <a:t>https://baynv910.github.io/7math-package/</a:t>
            </a:r>
          </a:p>
        </p:txBody>
      </p:sp>
      <p:sp>
        <p:nvSpPr>
          <p:cNvPr id="31"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Tree>
    <p:extLst>
      <p:ext uri="{BB962C8B-B14F-4D97-AF65-F5344CB8AC3E}">
        <p14:creationId xmlns:p14="http://schemas.microsoft.com/office/powerpoint/2010/main" val="26806206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5CBEC59-7FF9-4688-98DF-89832A0C9025}" type="slidenum">
              <a:rPr lang="en-US" smtClean="0"/>
              <a:pPr/>
              <a:t>28</a:t>
            </a:fld>
            <a:endParaRPr lang="en-US" dirty="0"/>
          </a:p>
        </p:txBody>
      </p:sp>
      <p:sp>
        <p:nvSpPr>
          <p:cNvPr id="6" name="Text Placeholder 5"/>
          <p:cNvSpPr>
            <a:spLocks noGrp="1"/>
          </p:cNvSpPr>
          <p:nvPr>
            <p:ph type="body" sz="quarter" idx="14"/>
          </p:nvPr>
        </p:nvSpPr>
        <p:spPr/>
        <p:txBody>
          <a:bodyPr/>
          <a:lstStyle/>
          <a:p>
            <a:r>
              <a:rPr lang="en-US" smtClean="0"/>
              <a:t>2021</a:t>
            </a:r>
            <a:endParaRPr lang="en-US"/>
          </a:p>
        </p:txBody>
      </p:sp>
      <p:sp>
        <p:nvSpPr>
          <p:cNvPr id="25"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732403" cy="697044"/>
          </a:xfrm>
        </p:spPr>
        <p:txBody>
          <a:bodyPr anchor="ctr"/>
          <a:lstStyle/>
          <a:p>
            <a:pPr>
              <a:lnSpc>
                <a:spcPct val="100000"/>
              </a:lnSpc>
            </a:pPr>
            <a:r>
              <a:rPr lang="en-US" sz="2800" smtClean="0"/>
              <a:t>Trang hướng dẫn cài đặt sử dụng</a:t>
            </a:r>
            <a:endParaRPr lang="en-US" sz="2800" dirty="0"/>
          </a:p>
        </p:txBody>
      </p:sp>
      <p:sp>
        <p:nvSpPr>
          <p:cNvPr id="26" name="Rounded Rectangle 25"/>
          <p:cNvSpPr/>
          <p:nvPr/>
        </p:nvSpPr>
        <p:spPr>
          <a:xfrm>
            <a:off x="9333657" y="50562"/>
            <a:ext cx="315739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4. KẾT QUẢ ĐẠT ĐƯỢC</a:t>
            </a:r>
            <a:endParaRPr lang="en-US" b="1">
              <a:latin typeface="Arial" panose="020B0604020202020204" pitchFamily="34" charset="0"/>
              <a:cs typeface="Arial" panose="020B0604020202020204" pitchFamily="34" charset="0"/>
            </a:endParaRPr>
          </a:p>
        </p:txBody>
      </p:sp>
      <p:pic>
        <p:nvPicPr>
          <p:cNvPr id="27" name="DEMO USE 7MAT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18793" y="1538320"/>
            <a:ext cx="7631699" cy="4299549"/>
          </a:xfrm>
          <a:prstGeom prst="roundRect">
            <a:avLst>
              <a:gd name="adj" fmla="val 182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TextBox 27"/>
          <p:cNvSpPr txBox="1"/>
          <p:nvPr/>
        </p:nvSpPr>
        <p:spPr>
          <a:xfrm>
            <a:off x="2907314" y="5906332"/>
            <a:ext cx="6426343" cy="646331"/>
          </a:xfrm>
          <a:prstGeom prst="rect">
            <a:avLst/>
          </a:prstGeom>
          <a:noFill/>
        </p:spPr>
        <p:txBody>
          <a:bodyPr wrap="square" rtlCol="0">
            <a:spAutoFit/>
          </a:bodyPr>
          <a:lstStyle/>
          <a:p>
            <a:pPr algn="ctr"/>
            <a:r>
              <a:rPr lang="en-US" b="1" smtClean="0">
                <a:solidFill>
                  <a:srgbClr val="FFFF00"/>
                </a:solidFill>
                <a:latin typeface="Arial" panose="020B0604020202020204" pitchFamily="34" charset="0"/>
                <a:cs typeface="Arial" panose="020B0604020202020204" pitchFamily="34" charset="0"/>
              </a:rPr>
              <a:t>Video thử nghiệm trên một dự án ứng dụng web (kết hợp ngôn ngữ Php) trên trình duyệt Firefox, HĐH Windows</a:t>
            </a:r>
            <a:endParaRPr lang="en-US" b="1">
              <a:solidFill>
                <a:srgbClr val="FFFF00"/>
              </a:solidFill>
              <a:latin typeface="Arial" panose="020B0604020202020204" pitchFamily="34" charset="0"/>
              <a:cs typeface="Arial" panose="020B0604020202020204" pitchFamily="34" charset="0"/>
            </a:endParaRPr>
          </a:p>
        </p:txBody>
      </p:sp>
      <p:sp>
        <p:nvSpPr>
          <p:cNvPr id="11"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Tree>
    <p:extLst>
      <p:ext uri="{BB962C8B-B14F-4D97-AF65-F5344CB8AC3E}">
        <p14:creationId xmlns:p14="http://schemas.microsoft.com/office/powerpoint/2010/main" val="40393586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7"/>
                                        </p:tgtEl>
                                      </p:cBhvr>
                                    </p:cmd>
                                  </p:childTnLst>
                                </p:cTn>
                              </p:par>
                            </p:childTnLst>
                          </p:cTn>
                        </p:par>
                      </p:childTnLst>
                    </p:cTn>
                  </p:par>
                </p:childTnLst>
              </p:cTn>
              <p:nextCondLst>
                <p:cond evt="onClick" delay="0">
                  <p:tgtEl>
                    <p:spTgt spid="27"/>
                  </p:tgtEl>
                </p:cond>
              </p:nextCondLst>
            </p:seq>
            <p:video fullScrn="1">
              <p:cMediaNode vol="80000">
                <p:cTn id="7" fill="hold" display="0">
                  <p:stCondLst>
                    <p:cond delay="indefinite"/>
                  </p:stCondLst>
                </p:cTn>
                <p:tgtEl>
                  <p:spTgt spid="2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5CBEC59-7FF9-4688-98DF-89832A0C9025}" type="slidenum">
              <a:rPr lang="en-US" smtClean="0"/>
              <a:pPr/>
              <a:t>29</a:t>
            </a:fld>
            <a:endParaRPr lang="en-US" dirty="0"/>
          </a:p>
        </p:txBody>
      </p:sp>
      <p:sp>
        <p:nvSpPr>
          <p:cNvPr id="6" name="Text Placeholder 5"/>
          <p:cNvSpPr>
            <a:spLocks noGrp="1"/>
          </p:cNvSpPr>
          <p:nvPr>
            <p:ph type="body" sz="quarter" idx="14"/>
          </p:nvPr>
        </p:nvSpPr>
        <p:spPr/>
        <p:txBody>
          <a:bodyPr/>
          <a:lstStyle/>
          <a:p>
            <a:r>
              <a:rPr lang="en-US" smtClean="0"/>
              <a:t>2021</a:t>
            </a:r>
            <a:endParaRPr lang="en-US"/>
          </a:p>
        </p:txBody>
      </p:sp>
      <p:sp>
        <p:nvSpPr>
          <p:cNvPr id="25"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4732403" cy="697044"/>
          </a:xfrm>
        </p:spPr>
        <p:txBody>
          <a:bodyPr anchor="ctr"/>
          <a:lstStyle/>
          <a:p>
            <a:pPr>
              <a:lnSpc>
                <a:spcPct val="100000"/>
              </a:lnSpc>
            </a:pPr>
            <a:r>
              <a:rPr lang="en-US" sz="2800"/>
              <a:t>Tính mới và </a:t>
            </a:r>
            <a:r>
              <a:rPr lang="en-US" sz="2800"/>
              <a:t>sáng </a:t>
            </a:r>
            <a:r>
              <a:rPr lang="en-US" sz="2800" smtClean="0"/>
              <a:t>tạo</a:t>
            </a:r>
            <a:endParaRPr lang="en-US" sz="2800" dirty="0"/>
          </a:p>
        </p:txBody>
      </p:sp>
      <p:sp>
        <p:nvSpPr>
          <p:cNvPr id="26" name="Rounded Rectangle 25"/>
          <p:cNvSpPr/>
          <p:nvPr/>
        </p:nvSpPr>
        <p:spPr>
          <a:xfrm>
            <a:off x="9333657" y="50562"/>
            <a:ext cx="315739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4. KẾT QUẢ ĐẠT ĐƯỢC</a:t>
            </a:r>
            <a:endParaRPr lang="en-US" b="1">
              <a:latin typeface="Arial" panose="020B0604020202020204" pitchFamily="34" charset="0"/>
              <a:cs typeface="Arial" panose="020B0604020202020204" pitchFamily="34" charset="0"/>
            </a:endParaRPr>
          </a:p>
        </p:txBody>
      </p:sp>
      <p:sp>
        <p:nvSpPr>
          <p:cNvPr id="11"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grpSp>
        <p:nvGrpSpPr>
          <p:cNvPr id="9" name="Group 8"/>
          <p:cNvGrpSpPr/>
          <p:nvPr/>
        </p:nvGrpSpPr>
        <p:grpSpPr>
          <a:xfrm>
            <a:off x="7752404" y="4227443"/>
            <a:ext cx="3140867" cy="2351724"/>
            <a:chOff x="4061655" y="976379"/>
            <a:chExt cx="7620000" cy="5705475"/>
          </a:xfrm>
        </p:grpSpPr>
        <p:pic>
          <p:nvPicPr>
            <p:cNvPr id="10" name="Picture 9"/>
            <p:cNvPicPr>
              <a:picLocks noChangeAspect="1"/>
            </p:cNvPicPr>
            <p:nvPr/>
          </p:nvPicPr>
          <p:blipFill>
            <a:blip r:embed="rId2"/>
            <a:stretch>
              <a:fillRect/>
            </a:stretch>
          </p:blipFill>
          <p:spPr>
            <a:xfrm>
              <a:off x="5047356" y="1221060"/>
              <a:ext cx="5658743" cy="359463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655" y="976379"/>
              <a:ext cx="7620000" cy="5705475"/>
            </a:xfrm>
            <a:prstGeom prst="rect">
              <a:avLst/>
            </a:prstGeom>
          </p:spPr>
        </p:pic>
      </p:grpSp>
      <p:grpSp>
        <p:nvGrpSpPr>
          <p:cNvPr id="13" name="Group 12"/>
          <p:cNvGrpSpPr/>
          <p:nvPr/>
        </p:nvGrpSpPr>
        <p:grpSpPr>
          <a:xfrm>
            <a:off x="10100552" y="4931838"/>
            <a:ext cx="1288417" cy="1926162"/>
            <a:chOff x="9584619" y="2328088"/>
            <a:chExt cx="2551868" cy="3815000"/>
          </a:xfrm>
        </p:grpSpPr>
        <p:pic>
          <p:nvPicPr>
            <p:cNvPr id="14" name="Picture 2" descr="Không có mô tả."/>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053" y="2477218"/>
              <a:ext cx="1483848" cy="2856781"/>
            </a:xfrm>
            <a:prstGeom prst="roundRect">
              <a:avLst>
                <a:gd name="adj" fmla="val 275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4619" y="2328088"/>
              <a:ext cx="2551868" cy="3815000"/>
            </a:xfrm>
            <a:prstGeom prst="rect">
              <a:avLst/>
            </a:prstGeom>
          </p:spPr>
        </p:pic>
      </p:grpSp>
      <p:sp>
        <p:nvSpPr>
          <p:cNvPr id="16" name="TextBox 15"/>
          <p:cNvSpPr txBox="1"/>
          <p:nvPr/>
        </p:nvSpPr>
        <p:spPr>
          <a:xfrm>
            <a:off x="5846430" y="3173208"/>
            <a:ext cx="3468614" cy="646331"/>
          </a:xfrm>
          <a:prstGeom prst="rect">
            <a:avLst/>
          </a:prstGeom>
          <a:noFill/>
        </p:spPr>
        <p:txBody>
          <a:bodyPr wrap="square" rtlCol="0">
            <a:spAutoFit/>
          </a:bodyPr>
          <a:lstStyle/>
          <a:p>
            <a:pPr algn="ctr"/>
            <a:r>
              <a:rPr lang="en-US" smtClean="0">
                <a:solidFill>
                  <a:srgbClr val="FFFF00"/>
                </a:solidFill>
                <a:latin typeface="Arial" panose="020B0604020202020204" pitchFamily="34" charset="0"/>
                <a:cs typeface="Arial" panose="020B0604020202020204" pitchFamily="34" charset="0"/>
              </a:rPr>
              <a:t>Hỗ trợ đa thiết bị: điện thoại, máy tính bảng, PC, …</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0240" y="1552426"/>
            <a:ext cx="2046435" cy="1663752"/>
          </a:xfrm>
          <a:prstGeom prst="rect">
            <a:avLst/>
          </a:prstGeom>
        </p:spPr>
      </p:pic>
      <p:sp>
        <p:nvSpPr>
          <p:cNvPr id="17" name="TextBox 16"/>
          <p:cNvSpPr txBox="1"/>
          <p:nvPr/>
        </p:nvSpPr>
        <p:spPr>
          <a:xfrm>
            <a:off x="513960" y="3389207"/>
            <a:ext cx="3020864" cy="646331"/>
          </a:xfrm>
          <a:prstGeom prst="rect">
            <a:avLst/>
          </a:prstGeom>
          <a:noFill/>
        </p:spPr>
        <p:txBody>
          <a:bodyPr wrap="square" rtlCol="0">
            <a:spAutoFit/>
          </a:bodyPr>
          <a:lstStyle/>
          <a:p>
            <a:pPr algn="ctr"/>
            <a:r>
              <a:rPr lang="en-US" smtClean="0">
                <a:solidFill>
                  <a:srgbClr val="FFFF00"/>
                </a:solidFill>
                <a:latin typeface="Arial" panose="020B0604020202020204" pitchFamily="34" charset="0"/>
                <a:cs typeface="Arial" panose="020B0604020202020204" pitchFamily="34" charset="0"/>
              </a:rPr>
              <a:t>Đầu tư về mặt giao diện người dùng.</a:t>
            </a: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16763" r="16918"/>
          <a:stretch/>
        </p:blipFill>
        <p:spPr>
          <a:xfrm>
            <a:off x="3800132" y="3175237"/>
            <a:ext cx="1852260" cy="1861975"/>
          </a:xfrm>
          <a:prstGeom prst="ellipse">
            <a:avLst/>
          </a:prstGeom>
          <a:ln>
            <a:noFill/>
          </a:ln>
          <a:effectLst>
            <a:softEdge rad="112500"/>
          </a:effectLst>
        </p:spPr>
      </p:pic>
      <p:sp>
        <p:nvSpPr>
          <p:cNvPr id="21" name="TextBox 20"/>
          <p:cNvSpPr txBox="1"/>
          <p:nvPr/>
        </p:nvSpPr>
        <p:spPr>
          <a:xfrm>
            <a:off x="1284855" y="4983451"/>
            <a:ext cx="3298723" cy="923330"/>
          </a:xfrm>
          <a:prstGeom prst="rect">
            <a:avLst/>
          </a:prstGeom>
          <a:noFill/>
        </p:spPr>
        <p:txBody>
          <a:bodyPr wrap="square" rtlCol="0">
            <a:spAutoFit/>
          </a:bodyPr>
          <a:lstStyle/>
          <a:p>
            <a:pPr algn="r"/>
            <a:r>
              <a:rPr lang="en-US" smtClean="0">
                <a:solidFill>
                  <a:srgbClr val="FFFF00"/>
                </a:solidFill>
                <a:latin typeface="Arial" panose="020B0604020202020204" pitchFamily="34" charset="0"/>
                <a:cs typeface="Arial" panose="020B0604020202020204" pitchFamily="34" charset="0"/>
              </a:rPr>
              <a:t>Hỗ trợ nhập liệu song song vừa văn bản thường vừa có thể chèn công thức toán học.</a:t>
            </a: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5850" y="1552426"/>
            <a:ext cx="2569775" cy="1519928"/>
          </a:xfrm>
          <a:prstGeom prst="roundRect">
            <a:avLst>
              <a:gd name="adj" fmla="val 915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TextBox 22"/>
          <p:cNvSpPr txBox="1"/>
          <p:nvPr/>
        </p:nvSpPr>
        <p:spPr>
          <a:xfrm>
            <a:off x="4646487" y="4983451"/>
            <a:ext cx="3298723" cy="923330"/>
          </a:xfrm>
          <a:prstGeom prst="rect">
            <a:avLst/>
          </a:prstGeom>
          <a:noFill/>
        </p:spPr>
        <p:txBody>
          <a:bodyPr wrap="square" rtlCol="0">
            <a:spAutoFit/>
          </a:bodyPr>
          <a:lstStyle/>
          <a:p>
            <a:r>
              <a:rPr lang="en-US" smtClean="0">
                <a:solidFill>
                  <a:srgbClr val="FFFF00"/>
                </a:solidFill>
                <a:latin typeface="Arial" panose="020B0604020202020204" pitchFamily="34" charset="0"/>
                <a:cs typeface="Arial" panose="020B0604020202020204" pitchFamily="34" charset="0"/>
              </a:rPr>
              <a:t>Có khung nhập liệu song song cho người dùng amateur và người dùng chuyên nghiệp</a:t>
            </a:r>
          </a:p>
        </p:txBody>
      </p:sp>
      <p:sp>
        <p:nvSpPr>
          <p:cNvPr id="18" name="Rectangle 17"/>
          <p:cNvSpPr/>
          <p:nvPr/>
        </p:nvSpPr>
        <p:spPr>
          <a:xfrm>
            <a:off x="4596830" y="5108884"/>
            <a:ext cx="49657" cy="659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2052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799" y="724195"/>
            <a:ext cx="10536369" cy="1325563"/>
          </a:xfrm>
        </p:spPr>
        <p:txBody>
          <a:bodyPr/>
          <a:lstStyle/>
          <a:p>
            <a:r>
              <a:rPr lang="en-US" smtClean="0">
                <a:latin typeface="Arial" panose="020B0604020202020204" pitchFamily="34" charset="0"/>
                <a:cs typeface="Arial" panose="020B0604020202020204" pitchFamily="34" charset="0"/>
              </a:rPr>
              <a:t>ĐẶT VẤN ĐỀ</a:t>
            </a:r>
            <a:endParaRPr lang="en-US"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928800" y="2272009"/>
            <a:ext cx="3855235" cy="823912"/>
          </a:xfrm>
        </p:spPr>
        <p:txBody>
          <a:bodyPr/>
          <a:lstStyle/>
          <a:p>
            <a:r>
              <a:rPr lang="en-US" smtClean="0"/>
              <a:t>Các hệ thống E-learning hiện nay</a:t>
            </a:r>
            <a:endParaRPr lang="en-US" dirty="0"/>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6263245" y="2272009"/>
            <a:ext cx="4316995" cy="823912"/>
          </a:xfrm>
        </p:spPr>
        <p:txBody>
          <a:bodyPr/>
          <a:lstStyle/>
          <a:p>
            <a:r>
              <a:rPr lang="en-US" smtClean="0"/>
              <a:t>Trình biên soạn, nhập liệu hỗ trợ công thức toán học</a:t>
            </a:r>
            <a:endParaRPr lang="en-US" dirty="0"/>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smtClean="0"/>
              <a:t>2021</a:t>
            </a:r>
            <a:endParaRPr lang="en-US" dirty="0"/>
          </a:p>
        </p:txBody>
      </p:sp>
      <p:pic>
        <p:nvPicPr>
          <p:cNvPr id="1026" name="Picture 2" descr="6 Tips On How To Choose The Best Learning Management System - eLearning  Indus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485" y="3386142"/>
            <a:ext cx="3429336" cy="2632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KSource Do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1297" y="3444996"/>
            <a:ext cx="2224396" cy="8147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Online LaTeX Equation Editor - create, integrat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3245" y="4491159"/>
            <a:ext cx="1330251" cy="13006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hTyp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3495" y="4500684"/>
            <a:ext cx="1203309" cy="12033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8956991" y="3682366"/>
            <a:ext cx="2219969" cy="18788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a:xfrm>
            <a:off x="614873" y="6259216"/>
            <a:ext cx="2508155" cy="365125"/>
          </a:xfrm>
        </p:spPr>
        <p:txBody>
          <a:bodyPr/>
          <a:lstStyle/>
          <a:p>
            <a:r>
              <a:rPr lang="en-US">
                <a:latin typeface="Arial" panose="020B0604020202020204" pitchFamily="34" charset="0"/>
                <a:cs typeface="Arial" panose="020B0604020202020204" pitchFamily="34" charset="0"/>
              </a:rPr>
              <a:t>XỬ LÝ CÔNG THỨC TOÁN </a:t>
            </a:r>
            <a:r>
              <a:rPr lang="en-US" smtClean="0">
                <a:latin typeface="Arial" panose="020B0604020202020204" pitchFamily="34" charset="0"/>
                <a:cs typeface="Arial" panose="020B0604020202020204" pitchFamily="34" charset="0"/>
              </a:rPr>
              <a:t>HỌC</a:t>
            </a:r>
          </a:p>
          <a:p>
            <a:r>
              <a:rPr lang="en-US" smtClean="0">
                <a:latin typeface="Arial" panose="020B0604020202020204" pitchFamily="34" charset="0"/>
                <a:cs typeface="Arial" panose="020B0604020202020204" pitchFamily="34" charset="0"/>
              </a:rPr>
              <a:t>TRÊN </a:t>
            </a:r>
            <a:r>
              <a:rPr lang="en-US">
                <a:latin typeface="Arial" panose="020B0604020202020204" pitchFamily="34" charset="0"/>
                <a:cs typeface="Arial" panose="020B0604020202020204" pitchFamily="34" charset="0"/>
              </a:rPr>
              <a:t>NỀN TẢNG WEB FORM</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795821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1000"/>
                                        <p:tgtEl>
                                          <p:spTgt spid="5">
                                            <p:txEl>
                                              <p:pRg st="0" end="0"/>
                                            </p:txEl>
                                          </p:spTgt>
                                        </p:tgtEl>
                                      </p:cBhvr>
                                    </p:animEffect>
                                    <p:anim calcmode="lin" valueType="num">
                                      <p:cBhvr>
                                        <p:cTn id="1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1000"/>
                                        <p:tgtEl>
                                          <p:spTgt spid="1028"/>
                                        </p:tgtEl>
                                      </p:cBhvr>
                                    </p:animEffect>
                                    <p:anim calcmode="lin" valueType="num">
                                      <p:cBhvr>
                                        <p:cTn id="21" dur="1000" fill="hold"/>
                                        <p:tgtEl>
                                          <p:spTgt spid="1028"/>
                                        </p:tgtEl>
                                        <p:attrNameLst>
                                          <p:attrName>ppt_x</p:attrName>
                                        </p:attrNameLst>
                                      </p:cBhvr>
                                      <p:tavLst>
                                        <p:tav tm="0">
                                          <p:val>
                                            <p:strVal val="#ppt_x"/>
                                          </p:val>
                                        </p:tav>
                                        <p:tav tm="100000">
                                          <p:val>
                                            <p:strVal val="#ppt_x"/>
                                          </p:val>
                                        </p:tav>
                                      </p:tavLst>
                                    </p:anim>
                                    <p:anim calcmode="lin" valueType="num">
                                      <p:cBhvr>
                                        <p:cTn id="22" dur="1000" fill="hold"/>
                                        <p:tgtEl>
                                          <p:spTgt spid="102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032"/>
                                        </p:tgtEl>
                                        <p:attrNameLst>
                                          <p:attrName>style.visibility</p:attrName>
                                        </p:attrNameLst>
                                      </p:cBhvr>
                                      <p:to>
                                        <p:strVal val="visible"/>
                                      </p:to>
                                    </p:set>
                                    <p:animEffect transition="in" filter="fade">
                                      <p:cBhvr>
                                        <p:cTn id="30" dur="1000"/>
                                        <p:tgtEl>
                                          <p:spTgt spid="1032"/>
                                        </p:tgtEl>
                                      </p:cBhvr>
                                    </p:animEffect>
                                    <p:anim calcmode="lin" valueType="num">
                                      <p:cBhvr>
                                        <p:cTn id="31" dur="1000" fill="hold"/>
                                        <p:tgtEl>
                                          <p:spTgt spid="1032"/>
                                        </p:tgtEl>
                                        <p:attrNameLst>
                                          <p:attrName>ppt_x</p:attrName>
                                        </p:attrNameLst>
                                      </p:cBhvr>
                                      <p:tavLst>
                                        <p:tav tm="0">
                                          <p:val>
                                            <p:strVal val="#ppt_x"/>
                                          </p:val>
                                        </p:tav>
                                        <p:tav tm="100000">
                                          <p:val>
                                            <p:strVal val="#ppt_x"/>
                                          </p:val>
                                        </p:tav>
                                      </p:tavLst>
                                    </p:anim>
                                    <p:anim calcmode="lin" valueType="num">
                                      <p:cBhvr>
                                        <p:cTn id="32" dur="1000" fill="hold"/>
                                        <p:tgtEl>
                                          <p:spTgt spid="103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animEffect transition="in" filter="fade">
                                      <p:cBhvr>
                                        <p:cTn id="35" dur="1000"/>
                                        <p:tgtEl>
                                          <p:spTgt spid="1030"/>
                                        </p:tgtEl>
                                      </p:cBhvr>
                                    </p:animEffect>
                                    <p:anim calcmode="lin" valueType="num">
                                      <p:cBhvr>
                                        <p:cTn id="36" dur="1000" fill="hold"/>
                                        <p:tgtEl>
                                          <p:spTgt spid="1030"/>
                                        </p:tgtEl>
                                        <p:attrNameLst>
                                          <p:attrName>ppt_x</p:attrName>
                                        </p:attrNameLst>
                                      </p:cBhvr>
                                      <p:tavLst>
                                        <p:tav tm="0">
                                          <p:val>
                                            <p:strVal val="#ppt_x"/>
                                          </p:val>
                                        </p:tav>
                                        <p:tav tm="100000">
                                          <p:val>
                                            <p:strVal val="#ppt_x"/>
                                          </p:val>
                                        </p:tav>
                                      </p:tavLst>
                                    </p:anim>
                                    <p:anim calcmode="lin" valueType="num">
                                      <p:cBhvr>
                                        <p:cTn id="37"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5CBEC59-7FF9-4688-98DF-89832A0C9025}" type="slidenum">
              <a:rPr lang="en-US" smtClean="0"/>
              <a:pPr/>
              <a:t>30</a:t>
            </a:fld>
            <a:endParaRPr lang="en-US" dirty="0"/>
          </a:p>
        </p:txBody>
      </p:sp>
      <p:sp>
        <p:nvSpPr>
          <p:cNvPr id="6" name="Text Placeholder 5"/>
          <p:cNvSpPr>
            <a:spLocks noGrp="1"/>
          </p:cNvSpPr>
          <p:nvPr>
            <p:ph type="body" sz="quarter" idx="14"/>
          </p:nvPr>
        </p:nvSpPr>
        <p:spPr/>
        <p:txBody>
          <a:bodyPr/>
          <a:lstStyle/>
          <a:p>
            <a:r>
              <a:rPr lang="en-US" smtClean="0"/>
              <a:t>2021</a:t>
            </a:r>
            <a:endParaRPr lang="en-US"/>
          </a:p>
        </p:txBody>
      </p:sp>
      <p:sp>
        <p:nvSpPr>
          <p:cNvPr id="25" name="Title 1">
            <a:extLst>
              <a:ext uri="{FF2B5EF4-FFF2-40B4-BE49-F238E27FC236}">
                <a16:creationId xmlns:a16="http://schemas.microsoft.com/office/drawing/2014/main" id="{2FDCD96C-ADDF-4D9F-B790-CF6E3E55A9DB}"/>
              </a:ext>
            </a:extLst>
          </p:cNvPr>
          <p:cNvSpPr>
            <a:spLocks noGrp="1"/>
          </p:cNvSpPr>
          <p:nvPr>
            <p:ph type="title"/>
          </p:nvPr>
        </p:nvSpPr>
        <p:spPr>
          <a:xfrm>
            <a:off x="899771" y="469182"/>
            <a:ext cx="1962699" cy="697044"/>
          </a:xfrm>
        </p:spPr>
        <p:txBody>
          <a:bodyPr anchor="ctr"/>
          <a:lstStyle/>
          <a:p>
            <a:pPr>
              <a:lnSpc>
                <a:spcPct val="100000"/>
              </a:lnSpc>
            </a:pPr>
            <a:r>
              <a:rPr lang="en-US" sz="2800" smtClean="0"/>
              <a:t>Hạn chế</a:t>
            </a:r>
            <a:endParaRPr lang="en-US" sz="2800" dirty="0"/>
          </a:p>
        </p:txBody>
      </p:sp>
      <p:sp>
        <p:nvSpPr>
          <p:cNvPr id="26" name="Rounded Rectangle 25"/>
          <p:cNvSpPr/>
          <p:nvPr/>
        </p:nvSpPr>
        <p:spPr>
          <a:xfrm>
            <a:off x="9333657" y="50562"/>
            <a:ext cx="3157392"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4. KẾT QUẢ ĐẠT ĐƯỢC</a:t>
            </a:r>
            <a:endParaRPr lang="en-US" b="1">
              <a:latin typeface="Arial" panose="020B0604020202020204" pitchFamily="34" charset="0"/>
              <a:cs typeface="Arial" panose="020B0604020202020204" pitchFamily="34" charset="0"/>
            </a:endParaRPr>
          </a:p>
        </p:txBody>
      </p:sp>
      <p:sp>
        <p:nvSpPr>
          <p:cNvPr id="11"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grpSp>
        <p:nvGrpSpPr>
          <p:cNvPr id="9" name="Group 8"/>
          <p:cNvGrpSpPr/>
          <p:nvPr/>
        </p:nvGrpSpPr>
        <p:grpSpPr>
          <a:xfrm>
            <a:off x="7752404" y="4227443"/>
            <a:ext cx="3140867" cy="2351724"/>
            <a:chOff x="4061655" y="976379"/>
            <a:chExt cx="7620000" cy="5705475"/>
          </a:xfrm>
        </p:grpSpPr>
        <p:pic>
          <p:nvPicPr>
            <p:cNvPr id="10" name="Picture 9"/>
            <p:cNvPicPr>
              <a:picLocks noChangeAspect="1"/>
            </p:cNvPicPr>
            <p:nvPr/>
          </p:nvPicPr>
          <p:blipFill>
            <a:blip r:embed="rId2"/>
            <a:stretch>
              <a:fillRect/>
            </a:stretch>
          </p:blipFill>
          <p:spPr>
            <a:xfrm>
              <a:off x="5047356" y="1221060"/>
              <a:ext cx="5658743" cy="359463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655" y="976379"/>
              <a:ext cx="7620000" cy="5705475"/>
            </a:xfrm>
            <a:prstGeom prst="rect">
              <a:avLst/>
            </a:prstGeom>
          </p:spPr>
        </p:pic>
      </p:grpSp>
      <p:grpSp>
        <p:nvGrpSpPr>
          <p:cNvPr id="13" name="Group 12"/>
          <p:cNvGrpSpPr/>
          <p:nvPr/>
        </p:nvGrpSpPr>
        <p:grpSpPr>
          <a:xfrm>
            <a:off x="10100552" y="4931838"/>
            <a:ext cx="1288417" cy="1926162"/>
            <a:chOff x="9584619" y="2328088"/>
            <a:chExt cx="2551868" cy="3815000"/>
          </a:xfrm>
        </p:grpSpPr>
        <p:pic>
          <p:nvPicPr>
            <p:cNvPr id="14" name="Picture 2" descr="Không có mô tả."/>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8053" y="2477218"/>
              <a:ext cx="1483848" cy="2856781"/>
            </a:xfrm>
            <a:prstGeom prst="roundRect">
              <a:avLst>
                <a:gd name="adj" fmla="val 275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4619" y="2328088"/>
              <a:ext cx="2551868" cy="3815000"/>
            </a:xfrm>
            <a:prstGeom prst="rect">
              <a:avLst/>
            </a:prstGeom>
          </p:spPr>
        </p:pic>
      </p:grpSp>
      <p:sp>
        <p:nvSpPr>
          <p:cNvPr id="17" name="TextBox 16"/>
          <p:cNvSpPr txBox="1"/>
          <p:nvPr/>
        </p:nvSpPr>
        <p:spPr>
          <a:xfrm>
            <a:off x="990104" y="3156818"/>
            <a:ext cx="3020864" cy="646331"/>
          </a:xfrm>
          <a:prstGeom prst="rect">
            <a:avLst/>
          </a:prstGeom>
          <a:noFill/>
        </p:spPr>
        <p:txBody>
          <a:bodyPr wrap="square" rtlCol="0">
            <a:spAutoFit/>
          </a:bodyPr>
          <a:lstStyle/>
          <a:p>
            <a:pPr algn="ctr"/>
            <a:r>
              <a:rPr lang="en-US" smtClean="0">
                <a:solidFill>
                  <a:srgbClr val="FFFF00"/>
                </a:solidFill>
                <a:latin typeface="Arial" panose="020B0604020202020204" pitchFamily="34" charset="0"/>
                <a:cs typeface="Arial" panose="020B0604020202020204" pitchFamily="34" charset="0"/>
              </a:rPr>
              <a:t>Tiện ích chỉ chạy tốt trên Firefox, Safari</a:t>
            </a:r>
          </a:p>
        </p:txBody>
      </p:sp>
      <p:sp>
        <p:nvSpPr>
          <p:cNvPr id="21" name="TextBox 20"/>
          <p:cNvSpPr txBox="1"/>
          <p:nvPr/>
        </p:nvSpPr>
        <p:spPr>
          <a:xfrm>
            <a:off x="4010968" y="4650898"/>
            <a:ext cx="2335015" cy="646331"/>
          </a:xfrm>
          <a:prstGeom prst="rect">
            <a:avLst/>
          </a:prstGeom>
          <a:noFill/>
        </p:spPr>
        <p:txBody>
          <a:bodyPr wrap="square" rtlCol="0">
            <a:spAutoFit/>
          </a:bodyPr>
          <a:lstStyle/>
          <a:p>
            <a:r>
              <a:rPr lang="en-US" smtClean="0">
                <a:solidFill>
                  <a:srgbClr val="FFFF00"/>
                </a:solidFill>
                <a:latin typeface="Arial" panose="020B0604020202020204" pitchFamily="34" charset="0"/>
                <a:cs typeface="Arial" panose="020B0604020202020204" pitchFamily="34" charset="0"/>
              </a:rPr>
              <a:t>Chưa tích hợp được nhiều phím tắt</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236" y="1680749"/>
            <a:ext cx="3276600" cy="1400175"/>
          </a:xfrm>
          <a:prstGeom prst="roundRect">
            <a:avLst>
              <a:gd name="adj" fmla="val 90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7127" y="4328297"/>
            <a:ext cx="1450548" cy="1450548"/>
          </a:xfrm>
          <a:prstGeom prst="rect">
            <a:avLst/>
          </a:prstGeom>
        </p:spPr>
      </p:pic>
      <p:sp>
        <p:nvSpPr>
          <p:cNvPr id="22" name="TextBox 21"/>
          <p:cNvSpPr txBox="1"/>
          <p:nvPr/>
        </p:nvSpPr>
        <p:spPr>
          <a:xfrm>
            <a:off x="6345983" y="2844103"/>
            <a:ext cx="2983391" cy="646331"/>
          </a:xfrm>
          <a:prstGeom prst="rect">
            <a:avLst/>
          </a:prstGeom>
          <a:noFill/>
        </p:spPr>
        <p:txBody>
          <a:bodyPr wrap="square" rtlCol="0">
            <a:spAutoFit/>
          </a:bodyPr>
          <a:lstStyle/>
          <a:p>
            <a:pPr algn="ctr"/>
            <a:r>
              <a:rPr lang="en-US" smtClean="0">
                <a:solidFill>
                  <a:srgbClr val="FFFF00"/>
                </a:solidFill>
                <a:latin typeface="Arial" panose="020B0604020202020204" pitchFamily="34" charset="0"/>
                <a:cs typeface="Arial" panose="020B0604020202020204" pitchFamily="34" charset="0"/>
              </a:rPr>
              <a:t>Chưa đa dạng loại file đọc được dữ liệu</a:t>
            </a:r>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76747" y="1347058"/>
            <a:ext cx="1521862" cy="1521862"/>
          </a:xfrm>
          <a:prstGeom prst="rect">
            <a:avLst/>
          </a:prstGeom>
        </p:spPr>
      </p:pic>
    </p:spTree>
    <p:extLst>
      <p:ext uri="{BB962C8B-B14F-4D97-AF65-F5344CB8AC3E}">
        <p14:creationId xmlns:p14="http://schemas.microsoft.com/office/powerpoint/2010/main" val="14196037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928800" y="652069"/>
            <a:ext cx="2556521" cy="2390931"/>
          </a:xfrm>
        </p:spPr>
        <p:txBody>
          <a:bodyPr/>
          <a:lstStyle/>
          <a:p>
            <a:r>
              <a:rPr lang="en-US" smtClean="0"/>
              <a:t>PHƯƠNG HƯỚNG PHÁT TRIỂN</a:t>
            </a:r>
            <a:endParaRPr lang="en-US" dirty="0"/>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31</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smtClean="0"/>
              <a:t>2021</a:t>
            </a:r>
            <a:endParaRPr lang="en-US" dirty="0"/>
          </a:p>
        </p:txBody>
      </p:sp>
      <p:sp>
        <p:nvSpPr>
          <p:cNvPr id="8"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9" name="TextBox 8"/>
          <p:cNvSpPr txBox="1"/>
          <p:nvPr/>
        </p:nvSpPr>
        <p:spPr>
          <a:xfrm>
            <a:off x="3110105" y="4254057"/>
            <a:ext cx="3020864" cy="923330"/>
          </a:xfrm>
          <a:prstGeom prst="rect">
            <a:avLst/>
          </a:prstGeom>
          <a:noFill/>
        </p:spPr>
        <p:txBody>
          <a:bodyPr wrap="square" rtlCol="0">
            <a:spAutoFit/>
          </a:bodyPr>
          <a:lstStyle/>
          <a:p>
            <a:pPr algn="ctr"/>
            <a:r>
              <a:rPr lang="en-US" smtClean="0">
                <a:solidFill>
                  <a:srgbClr val="FFFF00"/>
                </a:solidFill>
                <a:latin typeface="Arial" panose="020B0604020202020204" pitchFamily="34" charset="0"/>
                <a:cs typeface="Arial" panose="020B0604020202020204" pitchFamily="34" charset="0"/>
              </a:rPr>
              <a:t>Tiếp tục phát triển tiện ích trên các trình duyệt như Chrome, Microsoft Edge, …</a:t>
            </a:r>
          </a:p>
        </p:txBody>
      </p:sp>
      <p:sp>
        <p:nvSpPr>
          <p:cNvPr id="10" name="TextBox 9"/>
          <p:cNvSpPr txBox="1"/>
          <p:nvPr/>
        </p:nvSpPr>
        <p:spPr>
          <a:xfrm>
            <a:off x="8849751" y="4777993"/>
            <a:ext cx="2629617" cy="646331"/>
          </a:xfrm>
          <a:prstGeom prst="rect">
            <a:avLst/>
          </a:prstGeom>
          <a:noFill/>
        </p:spPr>
        <p:txBody>
          <a:bodyPr wrap="square" rtlCol="0">
            <a:spAutoFit/>
          </a:bodyPr>
          <a:lstStyle/>
          <a:p>
            <a:r>
              <a:rPr lang="en-US" smtClean="0">
                <a:solidFill>
                  <a:srgbClr val="FFFF00"/>
                </a:solidFill>
                <a:latin typeface="Arial" panose="020B0604020202020204" pitchFamily="34" charset="0"/>
                <a:cs typeface="Arial" panose="020B0604020202020204" pitchFamily="34" charset="0"/>
              </a:rPr>
              <a:t>Tích hợp các phím tắt, tăng tốc độ soạn thảo</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237" y="2777988"/>
            <a:ext cx="3276600" cy="1400175"/>
          </a:xfrm>
          <a:prstGeom prst="roundRect">
            <a:avLst>
              <a:gd name="adj" fmla="val 909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910" y="4375885"/>
            <a:ext cx="1450548" cy="1450548"/>
          </a:xfrm>
          <a:prstGeom prst="rect">
            <a:avLst/>
          </a:prstGeom>
        </p:spPr>
      </p:pic>
      <p:sp>
        <p:nvSpPr>
          <p:cNvPr id="13" name="TextBox 12"/>
          <p:cNvSpPr txBox="1"/>
          <p:nvPr/>
        </p:nvSpPr>
        <p:spPr>
          <a:xfrm>
            <a:off x="8118297" y="2833610"/>
            <a:ext cx="3037402" cy="923330"/>
          </a:xfrm>
          <a:prstGeom prst="rect">
            <a:avLst/>
          </a:prstGeom>
          <a:noFill/>
        </p:spPr>
        <p:txBody>
          <a:bodyPr wrap="square" rtlCol="0">
            <a:spAutoFit/>
          </a:bodyPr>
          <a:lstStyle/>
          <a:p>
            <a:pPr algn="ctr"/>
            <a:r>
              <a:rPr lang="en-US" smtClean="0">
                <a:solidFill>
                  <a:srgbClr val="FFFF00"/>
                </a:solidFill>
                <a:latin typeface="Arial" panose="020B0604020202020204" pitchFamily="34" charset="0"/>
                <a:cs typeface="Arial" panose="020B0604020202020204" pitchFamily="34" charset="0"/>
              </a:rPr>
              <a:t>Phát triển thêm về OCR, đọc các loại file khác như word, pdf, …</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6067" y="1256126"/>
            <a:ext cx="1521862" cy="1521862"/>
          </a:xfrm>
          <a:prstGeom prst="rect">
            <a:avLst/>
          </a:prstGeom>
        </p:spPr>
      </p:pic>
    </p:spTree>
    <p:extLst>
      <p:ext uri="{BB962C8B-B14F-4D97-AF65-F5344CB8AC3E}">
        <p14:creationId xmlns:p14="http://schemas.microsoft.com/office/powerpoint/2010/main" val="24050291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a:xfrm>
            <a:off x="1812757" y="1824741"/>
            <a:ext cx="8807116" cy="1765867"/>
          </a:xfrm>
        </p:spPr>
        <p:txBody>
          <a:bodyPr anchor="ctr">
            <a:normAutofit fontScale="90000"/>
          </a:bodyPr>
          <a:lstStyle/>
          <a:p>
            <a:pPr algn="ctr"/>
            <a:r>
              <a:rPr lang="en-US" smtClean="0"/>
              <a:t>XIN CHÂN THÀNH CẢM ƠN</a:t>
            </a:r>
            <a:br>
              <a:rPr lang="en-US" smtClean="0"/>
            </a:br>
            <a:r>
              <a:rPr lang="en-US" smtClean="0"/>
              <a:t>QUÝ THẦY CÔ VÀ CÁC BẠN</a:t>
            </a:r>
            <a:endParaRPr lang="en-US" dirty="0"/>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a:xfrm>
            <a:off x="1812758" y="5963075"/>
            <a:ext cx="6397792" cy="894925"/>
          </a:xfrm>
        </p:spPr>
        <p:txBody>
          <a:bodyPr>
            <a:noAutofit/>
          </a:bodyPr>
          <a:lstStyle/>
          <a:p>
            <a:r>
              <a:rPr lang="en-US" sz="2200" smtClean="0"/>
              <a:t>GVHD: TS. Trương Hoàng Vinh</a:t>
            </a:r>
          </a:p>
          <a:p>
            <a:r>
              <a:rPr lang="en-US" sz="2200" smtClean="0"/>
              <a:t>SV thực hiện: Nguyễn Văn Bảy – 175 101 2088</a:t>
            </a:r>
            <a:endParaRPr lang="en-US" sz="2200" dirty="0"/>
          </a:p>
        </p:txBody>
      </p:sp>
      <p:sp>
        <p:nvSpPr>
          <p:cNvPr id="5" name="Title 1">
            <a:extLst>
              <a:ext uri="{FF2B5EF4-FFF2-40B4-BE49-F238E27FC236}">
                <a16:creationId xmlns:a16="http://schemas.microsoft.com/office/drawing/2014/main" id="{379FA173-4917-43E5-B91C-3914C1A8D225}"/>
              </a:ext>
            </a:extLst>
          </p:cNvPr>
          <p:cNvSpPr txBox="1">
            <a:spLocks/>
          </p:cNvSpPr>
          <p:nvPr/>
        </p:nvSpPr>
        <p:spPr>
          <a:xfrm>
            <a:off x="1831807" y="4710779"/>
            <a:ext cx="6378743" cy="1260792"/>
          </a:xfrm>
          <a:prstGeom prst="rect">
            <a:avLst/>
          </a:prstGeom>
          <a:ln w="38100">
            <a:noFill/>
          </a:ln>
        </p:spPr>
        <p:txBody>
          <a:bodyPr vert="horz" lIns="91440" tIns="45720" rIns="91440" bIns="45720" rtlCol="0" anchor="ctr">
            <a:noAutofit/>
          </a:bodyPr>
          <a:lstStyle>
            <a:lvl1pPr algn="l" defTabSz="914400" rtl="0" eaLnBrk="1" latinLnBrk="0" hangingPunct="1">
              <a:lnSpc>
                <a:spcPct val="90000"/>
              </a:lnSpc>
              <a:spcBef>
                <a:spcPct val="0"/>
              </a:spcBef>
              <a:buNone/>
              <a:defRPr sz="5500" b="1" kern="1200">
                <a:solidFill>
                  <a:schemeClr val="bg1"/>
                </a:solidFill>
                <a:latin typeface="Arial" panose="020B0604020202020204" pitchFamily="34" charset="0"/>
                <a:ea typeface="+mj-ea"/>
                <a:cs typeface="Arial" panose="020B0604020202020204" pitchFamily="34" charset="0"/>
              </a:defRPr>
            </a:lvl1pPr>
          </a:lstStyle>
          <a:p>
            <a:r>
              <a:rPr lang="en-US" sz="3200" smtClean="0"/>
              <a:t>XỬ LÝ CÔNG THỨC TOÁN HỌC TRÊN NỀN TẢNG WEB FORM</a:t>
            </a:r>
            <a:endParaRPr lang="en-US" sz="3200" dirty="0"/>
          </a:p>
        </p:txBody>
      </p:sp>
      <p:sp>
        <p:nvSpPr>
          <p:cNvPr id="4" name="Rectangle 3"/>
          <p:cNvSpPr/>
          <p:nvPr/>
        </p:nvSpPr>
        <p:spPr>
          <a:xfrm>
            <a:off x="0" y="5005914"/>
            <a:ext cx="1747326" cy="381921"/>
          </a:xfrm>
          <a:prstGeom prst="rect">
            <a:avLst/>
          </a:prstGeom>
          <a:solidFill>
            <a:srgbClr val="F3975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solidFill>
                  <a:schemeClr val="bg1"/>
                </a:solidFill>
                <a:latin typeface="Arial" panose="020B0604020202020204" pitchFamily="34" charset="0"/>
                <a:cs typeface="Arial" panose="020B0604020202020204" pitchFamily="34" charset="0"/>
              </a:rPr>
              <a:t>ĐỀ TÀI</a:t>
            </a:r>
            <a:endParaRPr lang="en-US"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1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a:xfrm>
            <a:off x="1698820" y="4537309"/>
            <a:ext cx="9384760" cy="975595"/>
          </a:xfrm>
        </p:spPr>
        <p:txBody>
          <a:bodyPr>
            <a:normAutofit/>
          </a:bodyPr>
          <a:lstStyle/>
          <a:p>
            <a:r>
              <a:rPr lang="en-US" smtClean="0">
                <a:solidFill>
                  <a:schemeClr val="bg1"/>
                </a:solidFill>
              </a:rPr>
              <a:t>ƯU ĐIỂM, HẠN CHẾ</a:t>
            </a:r>
            <a:endParaRPr lang="en-US" dirty="0">
              <a:solidFill>
                <a:schemeClr val="bg1"/>
              </a:solidFill>
            </a:endParaRP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smtClean="0"/>
              <a:t>2021</a:t>
            </a:r>
            <a:endParaRPr lang="en-US" dirty="0"/>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smtClean="0">
                <a:solidFill>
                  <a:schemeClr val="bg2"/>
                </a:solidFill>
              </a:rPr>
              <a:t>Của một số trình biên soạn, nhập liệu hiện tại</a:t>
            </a:r>
            <a:endParaRPr lang="en-US" dirty="0">
              <a:solidFill>
                <a:schemeClr val="bg2"/>
              </a:solidFill>
            </a:endParaRPr>
          </a:p>
        </p:txBody>
      </p:sp>
      <p:pic>
        <p:nvPicPr>
          <p:cNvPr id="7" name="Picture 6" descr="Online LaTeX Equation Editor - create, integrat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83" y="172846"/>
            <a:ext cx="1016011" cy="9933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20033C2E-1977-40BD-8194-FFAA92F594AB}"/>
              </a:ext>
            </a:extLst>
          </p:cNvPr>
          <p:cNvSpPr txBox="1">
            <a:spLocks/>
          </p:cNvSpPr>
          <p:nvPr/>
        </p:nvSpPr>
        <p:spPr>
          <a:xfrm>
            <a:off x="1698820" y="314217"/>
            <a:ext cx="4754989" cy="710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400">
                <a:solidFill>
                  <a:schemeClr val="bg1"/>
                </a:solidFill>
              </a:rPr>
              <a:t>The CodeCogs Equation Editor</a:t>
            </a:r>
            <a:endParaRPr lang="en-US" sz="2400" dirty="0">
              <a:solidFill>
                <a:schemeClr val="bg1"/>
              </a:solidFill>
            </a:endParaRPr>
          </a:p>
        </p:txBody>
      </p:sp>
      <p:grpSp>
        <p:nvGrpSpPr>
          <p:cNvPr id="29" name="Group 28"/>
          <p:cNvGrpSpPr/>
          <p:nvPr/>
        </p:nvGrpSpPr>
        <p:grpSpPr>
          <a:xfrm>
            <a:off x="711421" y="1526734"/>
            <a:ext cx="4930576" cy="524845"/>
            <a:chOff x="7045525" y="1316015"/>
            <a:chExt cx="4930576" cy="524845"/>
          </a:xfrm>
        </p:grpSpPr>
        <p:sp>
          <p:nvSpPr>
            <p:cNvPr id="17" name="Title 1">
              <a:extLst>
                <a:ext uri="{FF2B5EF4-FFF2-40B4-BE49-F238E27FC236}">
                  <a16:creationId xmlns:a16="http://schemas.microsoft.com/office/drawing/2014/main" id="{20033C2E-1977-40BD-8194-FFAA92F594AB}"/>
                </a:ext>
              </a:extLst>
            </p:cNvPr>
            <p:cNvSpPr txBox="1">
              <a:spLocks/>
            </p:cNvSpPr>
            <p:nvPr/>
          </p:nvSpPr>
          <p:spPr>
            <a:xfrm>
              <a:off x="7437903" y="1316015"/>
              <a:ext cx="4538198"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Có sẵn các biểu thức mẫu</a:t>
              </a:r>
              <a:endParaRPr lang="en-US" sz="2000" b="0" dirty="0">
                <a:solidFill>
                  <a:schemeClr val="bg1"/>
                </a:solidFill>
              </a:endParaRPr>
            </a:p>
          </p:txBody>
        </p:sp>
        <p:pic>
          <p:nvPicPr>
            <p:cNvPr id="2056" name="Picture 8" descr="Like or dislike Royalty Free Vector Image - Vecto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7700" t="19615" r="52700" b="29786"/>
            <a:stretch/>
          </p:blipFill>
          <p:spPr bwMode="auto">
            <a:xfrm>
              <a:off x="7045525" y="1405887"/>
              <a:ext cx="346266" cy="345100"/>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2048" name="Group 2047"/>
          <p:cNvGrpSpPr/>
          <p:nvPr/>
        </p:nvGrpSpPr>
        <p:grpSpPr>
          <a:xfrm>
            <a:off x="711421" y="2051579"/>
            <a:ext cx="4930576" cy="524845"/>
            <a:chOff x="7045525" y="1840860"/>
            <a:chExt cx="4930576" cy="524845"/>
          </a:xfrm>
        </p:grpSpPr>
        <p:sp>
          <p:nvSpPr>
            <p:cNvPr id="21" name="Title 1">
              <a:extLst>
                <a:ext uri="{FF2B5EF4-FFF2-40B4-BE49-F238E27FC236}">
                  <a16:creationId xmlns:a16="http://schemas.microsoft.com/office/drawing/2014/main" id="{20033C2E-1977-40BD-8194-FFAA92F594AB}"/>
                </a:ext>
              </a:extLst>
            </p:cNvPr>
            <p:cNvSpPr txBox="1">
              <a:spLocks/>
            </p:cNvSpPr>
            <p:nvPr/>
          </p:nvSpPr>
          <p:spPr>
            <a:xfrm>
              <a:off x="7437903" y="1840860"/>
              <a:ext cx="4538198"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Hỗ trợ nhập liệu bằng LaTeX</a:t>
              </a:r>
              <a:endParaRPr lang="en-US" sz="2000" b="0" dirty="0">
                <a:solidFill>
                  <a:schemeClr val="bg1"/>
                </a:solidFill>
              </a:endParaRPr>
            </a:p>
          </p:txBody>
        </p:sp>
        <p:pic>
          <p:nvPicPr>
            <p:cNvPr id="30" name="Picture 8" descr="Like or dislike Royalty Free Vector Image - Vecto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7700" t="19615" r="52700" b="29786"/>
            <a:stretch/>
          </p:blipFill>
          <p:spPr bwMode="auto">
            <a:xfrm>
              <a:off x="7045525" y="1930732"/>
              <a:ext cx="346266" cy="345100"/>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2049" name="Group 2048"/>
          <p:cNvGrpSpPr/>
          <p:nvPr/>
        </p:nvGrpSpPr>
        <p:grpSpPr>
          <a:xfrm>
            <a:off x="711421" y="2596145"/>
            <a:ext cx="4930576" cy="524845"/>
            <a:chOff x="7045525" y="2385426"/>
            <a:chExt cx="4930576" cy="524845"/>
          </a:xfrm>
        </p:grpSpPr>
        <p:sp>
          <p:nvSpPr>
            <p:cNvPr id="24" name="Title 1">
              <a:extLst>
                <a:ext uri="{FF2B5EF4-FFF2-40B4-BE49-F238E27FC236}">
                  <a16:creationId xmlns:a16="http://schemas.microsoft.com/office/drawing/2014/main" id="{20033C2E-1977-40BD-8194-FFAA92F594AB}"/>
                </a:ext>
              </a:extLst>
            </p:cNvPr>
            <p:cNvSpPr txBox="1">
              <a:spLocks/>
            </p:cNvSpPr>
            <p:nvPr/>
          </p:nvSpPr>
          <p:spPr>
            <a:xfrm>
              <a:off x="7437903" y="2385426"/>
              <a:ext cx="4538198"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Hỗ trợ kết xuất dạng hình ảnh</a:t>
              </a:r>
              <a:endParaRPr lang="en-US" sz="2000" b="0" dirty="0">
                <a:solidFill>
                  <a:schemeClr val="bg1"/>
                </a:solidFill>
              </a:endParaRPr>
            </a:p>
          </p:txBody>
        </p:sp>
        <p:pic>
          <p:nvPicPr>
            <p:cNvPr id="31" name="Picture 8" descr="Like or dislike Royalty Free Vector Image - Vecto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7700" t="19615" r="52700" b="29786"/>
            <a:stretch/>
          </p:blipFill>
          <p:spPr bwMode="auto">
            <a:xfrm>
              <a:off x="7045525" y="2451545"/>
              <a:ext cx="346266" cy="345100"/>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719041" y="3053365"/>
            <a:ext cx="4922956" cy="524845"/>
            <a:chOff x="7053145" y="2842646"/>
            <a:chExt cx="4922956" cy="524845"/>
          </a:xfrm>
        </p:grpSpPr>
        <p:pic>
          <p:nvPicPr>
            <p:cNvPr id="2054" name="Picture 6" descr="Like or dislike Royalty Free Vector Image - Vecto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52633" t="19616" r="7766" b="29786"/>
            <a:stretch/>
          </p:blipFill>
          <p:spPr bwMode="auto">
            <a:xfrm>
              <a:off x="7053145" y="2951800"/>
              <a:ext cx="331026" cy="329912"/>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2" name="Title 1">
              <a:extLst>
                <a:ext uri="{FF2B5EF4-FFF2-40B4-BE49-F238E27FC236}">
                  <a16:creationId xmlns:a16="http://schemas.microsoft.com/office/drawing/2014/main" id="{20033C2E-1977-40BD-8194-FFAA92F594AB}"/>
                </a:ext>
              </a:extLst>
            </p:cNvPr>
            <p:cNvSpPr txBox="1">
              <a:spLocks/>
            </p:cNvSpPr>
            <p:nvPr/>
          </p:nvSpPr>
          <p:spPr>
            <a:xfrm>
              <a:off x="7437903" y="2842646"/>
              <a:ext cx="4538198"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Yêu cầu người dùng hiểu biết LaTeX</a:t>
              </a:r>
              <a:endParaRPr lang="en-US" sz="2000" b="0" dirty="0">
                <a:solidFill>
                  <a:schemeClr val="bg1"/>
                </a:solidFill>
              </a:endParaRPr>
            </a:p>
          </p:txBody>
        </p:sp>
      </p:grpSp>
      <p:grpSp>
        <p:nvGrpSpPr>
          <p:cNvPr id="34" name="Group 33"/>
          <p:cNvGrpSpPr/>
          <p:nvPr/>
        </p:nvGrpSpPr>
        <p:grpSpPr>
          <a:xfrm>
            <a:off x="719041" y="3510585"/>
            <a:ext cx="5138855" cy="524845"/>
            <a:chOff x="7053145" y="2842646"/>
            <a:chExt cx="5138855" cy="524845"/>
          </a:xfrm>
        </p:grpSpPr>
        <p:pic>
          <p:nvPicPr>
            <p:cNvPr id="35" name="Picture 6" descr="Like or dislike Royalty Free Vector Image - VectorStock"/>
            <p:cNvPicPr>
              <a:picLocks noChangeAspect="1" noChangeArrowheads="1"/>
            </p:cNvPicPr>
            <p:nvPr/>
          </p:nvPicPr>
          <p:blipFill rotWithShape="1">
            <a:blip r:embed="rId3">
              <a:extLst>
                <a:ext uri="{28A0092B-C50C-407E-A947-70E740481C1C}">
                  <a14:useLocalDpi xmlns:a14="http://schemas.microsoft.com/office/drawing/2010/main" val="0"/>
                </a:ext>
              </a:extLst>
            </a:blip>
            <a:srcRect l="52633" t="19616" r="7766" b="29786"/>
            <a:stretch/>
          </p:blipFill>
          <p:spPr bwMode="auto">
            <a:xfrm>
              <a:off x="7053145" y="2951800"/>
              <a:ext cx="331026" cy="329912"/>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20033C2E-1977-40BD-8194-FFAA92F594AB}"/>
                </a:ext>
              </a:extLst>
            </p:cNvPr>
            <p:cNvSpPr txBox="1">
              <a:spLocks/>
            </p:cNvSpPr>
            <p:nvPr/>
          </p:nvSpPr>
          <p:spPr>
            <a:xfrm>
              <a:off x="7437902" y="2842646"/>
              <a:ext cx="4754098"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Dữ liệu kết xuất không hiệu chỉnh được</a:t>
              </a:r>
              <a:endParaRPr lang="en-US" sz="2000" b="0" dirty="0">
                <a:solidFill>
                  <a:schemeClr val="bg1"/>
                </a:solidFill>
              </a:endParaRPr>
            </a:p>
          </p:txBody>
        </p:sp>
      </p:grpSp>
      <p:pic>
        <p:nvPicPr>
          <p:cNvPr id="28" name="Picture 27"/>
          <p:cNvPicPr>
            <a:picLocks noChangeAspect="1"/>
          </p:cNvPicPr>
          <p:nvPr/>
        </p:nvPicPr>
        <p:blipFill>
          <a:blip r:embed="rId4"/>
          <a:stretch>
            <a:fillRect/>
          </a:stretch>
        </p:blipFill>
        <p:spPr>
          <a:xfrm>
            <a:off x="6239782" y="1297153"/>
            <a:ext cx="5219937" cy="2967857"/>
          </a:xfrm>
          <a:prstGeom prst="roundRect">
            <a:avLst>
              <a:gd name="adj" fmla="val 624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ounded Rectangle 2"/>
          <p:cNvSpPr/>
          <p:nvPr/>
        </p:nvSpPr>
        <p:spPr>
          <a:xfrm>
            <a:off x="10221351" y="50562"/>
            <a:ext cx="2289520"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1. ĐẶT VẤN ĐỀ</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049716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
                                        </p:tgtEl>
                                        <p:attrNameLst>
                                          <p:attrName>style.visibility</p:attrName>
                                        </p:attrNameLst>
                                      </p:cBhvr>
                                      <p:to>
                                        <p:strVal val="visible"/>
                                      </p:to>
                                    </p:set>
                                    <p:animEffect transition="in" filter="fade">
                                      <p:cBhvr>
                                        <p:cTn id="12" dur="500"/>
                                        <p:tgtEl>
                                          <p:spTgt spid="20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9"/>
                                        </p:tgtEl>
                                        <p:attrNameLst>
                                          <p:attrName>style.visibility</p:attrName>
                                        </p:attrNameLst>
                                      </p:cBhvr>
                                      <p:to>
                                        <p:strVal val="visible"/>
                                      </p:to>
                                    </p:set>
                                    <p:animEffect transition="in" filter="fade">
                                      <p:cBhvr>
                                        <p:cTn id="17" dur="500"/>
                                        <p:tgtEl>
                                          <p:spTgt spid="20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a:xfrm>
            <a:off x="1698820" y="4537309"/>
            <a:ext cx="9384760" cy="975595"/>
          </a:xfrm>
        </p:spPr>
        <p:txBody>
          <a:bodyPr>
            <a:normAutofit/>
          </a:bodyPr>
          <a:lstStyle/>
          <a:p>
            <a:r>
              <a:rPr lang="en-US" smtClean="0">
                <a:solidFill>
                  <a:schemeClr val="bg1"/>
                </a:solidFill>
              </a:rPr>
              <a:t>ƯU ĐIỂM, HẠN CHẾ</a:t>
            </a:r>
            <a:endParaRPr lang="en-US" dirty="0">
              <a:solidFill>
                <a:schemeClr val="bg1"/>
              </a:solidFill>
            </a:endParaRP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5</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smtClean="0"/>
              <a:t>2021</a:t>
            </a:r>
            <a:endParaRPr lang="en-US" dirty="0"/>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smtClean="0">
                <a:solidFill>
                  <a:schemeClr val="bg2"/>
                </a:solidFill>
              </a:rPr>
              <a:t>Của một số trình biên soạn, nhập liệu hiện tại</a:t>
            </a:r>
            <a:endParaRPr lang="en-US" dirty="0">
              <a:solidFill>
                <a:schemeClr val="bg2"/>
              </a:solidFill>
            </a:endParaRPr>
          </a:p>
        </p:txBody>
      </p:sp>
      <p:sp>
        <p:nvSpPr>
          <p:cNvPr id="8" name="Title 1">
            <a:extLst>
              <a:ext uri="{FF2B5EF4-FFF2-40B4-BE49-F238E27FC236}">
                <a16:creationId xmlns:a16="http://schemas.microsoft.com/office/drawing/2014/main" id="{20033C2E-1977-40BD-8194-FFAA92F594AB}"/>
              </a:ext>
            </a:extLst>
          </p:cNvPr>
          <p:cNvSpPr txBox="1">
            <a:spLocks/>
          </p:cNvSpPr>
          <p:nvPr/>
        </p:nvSpPr>
        <p:spPr>
          <a:xfrm>
            <a:off x="1698820" y="314217"/>
            <a:ext cx="4754989" cy="710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400" smtClean="0">
                <a:solidFill>
                  <a:schemeClr val="bg1"/>
                </a:solidFill>
              </a:rPr>
              <a:t>MathType</a:t>
            </a:r>
            <a:endParaRPr lang="en-US" sz="2400" dirty="0">
              <a:solidFill>
                <a:schemeClr val="bg1"/>
              </a:solidFill>
            </a:endParaRPr>
          </a:p>
        </p:txBody>
      </p:sp>
      <p:grpSp>
        <p:nvGrpSpPr>
          <p:cNvPr id="29" name="Group 28"/>
          <p:cNvGrpSpPr/>
          <p:nvPr/>
        </p:nvGrpSpPr>
        <p:grpSpPr>
          <a:xfrm>
            <a:off x="6547880" y="1388405"/>
            <a:ext cx="4930576" cy="524845"/>
            <a:chOff x="7045525" y="1316015"/>
            <a:chExt cx="4930576" cy="524845"/>
          </a:xfrm>
        </p:grpSpPr>
        <p:sp>
          <p:nvSpPr>
            <p:cNvPr id="17" name="Title 1">
              <a:extLst>
                <a:ext uri="{FF2B5EF4-FFF2-40B4-BE49-F238E27FC236}">
                  <a16:creationId xmlns:a16="http://schemas.microsoft.com/office/drawing/2014/main" id="{20033C2E-1977-40BD-8194-FFAA92F594AB}"/>
                </a:ext>
              </a:extLst>
            </p:cNvPr>
            <p:cNvSpPr txBox="1">
              <a:spLocks/>
            </p:cNvSpPr>
            <p:nvPr/>
          </p:nvSpPr>
          <p:spPr>
            <a:xfrm>
              <a:off x="7437903" y="1316015"/>
              <a:ext cx="4538198"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Dễ sử dụng, trực quan các chức năng</a:t>
              </a:r>
              <a:endParaRPr lang="en-US" sz="2000" b="0" dirty="0">
                <a:solidFill>
                  <a:schemeClr val="bg1"/>
                </a:solidFill>
              </a:endParaRPr>
            </a:p>
          </p:txBody>
        </p:sp>
        <p:pic>
          <p:nvPicPr>
            <p:cNvPr id="2056" name="Picture 8" descr="Like or dislike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7700" t="19615" r="52700" b="29786"/>
            <a:stretch/>
          </p:blipFill>
          <p:spPr bwMode="auto">
            <a:xfrm>
              <a:off x="7045525" y="1405887"/>
              <a:ext cx="346266" cy="345100"/>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2048" name="Group 2047"/>
          <p:cNvGrpSpPr/>
          <p:nvPr/>
        </p:nvGrpSpPr>
        <p:grpSpPr>
          <a:xfrm>
            <a:off x="6547880" y="1913250"/>
            <a:ext cx="4930576" cy="524845"/>
            <a:chOff x="7045525" y="1840860"/>
            <a:chExt cx="4930576" cy="524845"/>
          </a:xfrm>
        </p:grpSpPr>
        <p:sp>
          <p:nvSpPr>
            <p:cNvPr id="21" name="Title 1">
              <a:extLst>
                <a:ext uri="{FF2B5EF4-FFF2-40B4-BE49-F238E27FC236}">
                  <a16:creationId xmlns:a16="http://schemas.microsoft.com/office/drawing/2014/main" id="{20033C2E-1977-40BD-8194-FFAA92F594AB}"/>
                </a:ext>
              </a:extLst>
            </p:cNvPr>
            <p:cNvSpPr txBox="1">
              <a:spLocks/>
            </p:cNvSpPr>
            <p:nvPr/>
          </p:nvSpPr>
          <p:spPr>
            <a:xfrm>
              <a:off x="7437903" y="1840860"/>
              <a:ext cx="4538198"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Tương thích với bộ Office</a:t>
              </a:r>
              <a:endParaRPr lang="en-US" sz="2000" b="0" dirty="0">
                <a:solidFill>
                  <a:schemeClr val="bg1"/>
                </a:solidFill>
              </a:endParaRPr>
            </a:p>
          </p:txBody>
        </p:sp>
        <p:pic>
          <p:nvPicPr>
            <p:cNvPr id="30" name="Picture 8" descr="Like or dislike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7700" t="19615" r="52700" b="29786"/>
            <a:stretch/>
          </p:blipFill>
          <p:spPr bwMode="auto">
            <a:xfrm>
              <a:off x="7045525" y="1930732"/>
              <a:ext cx="346266" cy="345100"/>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2049" name="Group 2048"/>
          <p:cNvGrpSpPr/>
          <p:nvPr/>
        </p:nvGrpSpPr>
        <p:grpSpPr>
          <a:xfrm>
            <a:off x="6547880" y="2457816"/>
            <a:ext cx="4930576" cy="524845"/>
            <a:chOff x="7045525" y="2385426"/>
            <a:chExt cx="4930576" cy="524845"/>
          </a:xfrm>
        </p:grpSpPr>
        <p:sp>
          <p:nvSpPr>
            <p:cNvPr id="24" name="Title 1">
              <a:extLst>
                <a:ext uri="{FF2B5EF4-FFF2-40B4-BE49-F238E27FC236}">
                  <a16:creationId xmlns:a16="http://schemas.microsoft.com/office/drawing/2014/main" id="{20033C2E-1977-40BD-8194-FFAA92F594AB}"/>
                </a:ext>
              </a:extLst>
            </p:cNvPr>
            <p:cNvSpPr txBox="1">
              <a:spLocks/>
            </p:cNvSpPr>
            <p:nvPr/>
          </p:nvSpPr>
          <p:spPr>
            <a:xfrm>
              <a:off x="7437903" y="2385426"/>
              <a:ext cx="4538198"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Hỗ trợ liên kết, nhúng đối tượng</a:t>
              </a:r>
              <a:endParaRPr lang="en-US" sz="2000" b="0" dirty="0">
                <a:solidFill>
                  <a:schemeClr val="bg1"/>
                </a:solidFill>
              </a:endParaRPr>
            </a:p>
          </p:txBody>
        </p:sp>
        <p:pic>
          <p:nvPicPr>
            <p:cNvPr id="31" name="Picture 8" descr="Like or dislike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7700" t="19615" r="52700" b="29786"/>
            <a:stretch/>
          </p:blipFill>
          <p:spPr bwMode="auto">
            <a:xfrm>
              <a:off x="7045525" y="2451545"/>
              <a:ext cx="346266" cy="345100"/>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6555500" y="2915036"/>
            <a:ext cx="5037450" cy="524845"/>
            <a:chOff x="7053145" y="2842646"/>
            <a:chExt cx="5037450" cy="524845"/>
          </a:xfrm>
        </p:grpSpPr>
        <p:pic>
          <p:nvPicPr>
            <p:cNvPr id="2054" name="Picture 6" descr="Like or dislike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52633" t="19616" r="7766" b="29786"/>
            <a:stretch/>
          </p:blipFill>
          <p:spPr bwMode="auto">
            <a:xfrm>
              <a:off x="7053145" y="2951800"/>
              <a:ext cx="331026" cy="329912"/>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2" name="Title 1">
              <a:extLst>
                <a:ext uri="{FF2B5EF4-FFF2-40B4-BE49-F238E27FC236}">
                  <a16:creationId xmlns:a16="http://schemas.microsoft.com/office/drawing/2014/main" id="{20033C2E-1977-40BD-8194-FFAA92F594AB}"/>
                </a:ext>
              </a:extLst>
            </p:cNvPr>
            <p:cNvSpPr txBox="1">
              <a:spLocks/>
            </p:cNvSpPr>
            <p:nvPr/>
          </p:nvSpPr>
          <p:spPr>
            <a:xfrm>
              <a:off x="7437902" y="2842646"/>
              <a:ext cx="4652693"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Là ứng dụng máy tính, cần phải cài đặt</a:t>
              </a:r>
              <a:endParaRPr lang="en-US" sz="2000" b="0" dirty="0">
                <a:solidFill>
                  <a:schemeClr val="bg1"/>
                </a:solidFill>
              </a:endParaRPr>
            </a:p>
          </p:txBody>
        </p:sp>
      </p:grpSp>
      <p:grpSp>
        <p:nvGrpSpPr>
          <p:cNvPr id="34" name="Group 33"/>
          <p:cNvGrpSpPr/>
          <p:nvPr/>
        </p:nvGrpSpPr>
        <p:grpSpPr>
          <a:xfrm>
            <a:off x="6555500" y="3372256"/>
            <a:ext cx="5636499" cy="524845"/>
            <a:chOff x="7053145" y="2842646"/>
            <a:chExt cx="5636499" cy="524845"/>
          </a:xfrm>
        </p:grpSpPr>
        <p:pic>
          <p:nvPicPr>
            <p:cNvPr id="35" name="Picture 6" descr="Like or dislike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52633" t="19616" r="7766" b="29786"/>
            <a:stretch/>
          </p:blipFill>
          <p:spPr bwMode="auto">
            <a:xfrm>
              <a:off x="7053145" y="2951800"/>
              <a:ext cx="331026" cy="329912"/>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20033C2E-1977-40BD-8194-FFAA92F594AB}"/>
                </a:ext>
              </a:extLst>
            </p:cNvPr>
            <p:cNvSpPr txBox="1">
              <a:spLocks/>
            </p:cNvSpPr>
            <p:nvPr/>
          </p:nvSpPr>
          <p:spPr>
            <a:xfrm>
              <a:off x="7437901" y="2842646"/>
              <a:ext cx="5251743"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Hoạt động không linh hoạt với nền tảng web</a:t>
              </a:r>
              <a:endParaRPr lang="en-US" sz="2000" b="0" dirty="0">
                <a:solidFill>
                  <a:schemeClr val="bg1"/>
                </a:solidFill>
              </a:endParaRPr>
            </a:p>
          </p:txBody>
        </p:sp>
      </p:grpSp>
      <p:pic>
        <p:nvPicPr>
          <p:cNvPr id="25" name="Picture 8" descr="MathTy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83" y="204109"/>
            <a:ext cx="962117" cy="9621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8820" y="1085152"/>
            <a:ext cx="4416854" cy="3270171"/>
          </a:xfrm>
          <a:prstGeom prst="roundRect">
            <a:avLst>
              <a:gd name="adj" fmla="val 3555"/>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Rounded Rectangle 25"/>
          <p:cNvSpPr/>
          <p:nvPr/>
        </p:nvSpPr>
        <p:spPr>
          <a:xfrm>
            <a:off x="10221351" y="50562"/>
            <a:ext cx="2289520"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1. ĐẶT VẤN ĐỀ</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344563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
                                        </p:tgtEl>
                                        <p:attrNameLst>
                                          <p:attrName>style.visibility</p:attrName>
                                        </p:attrNameLst>
                                      </p:cBhvr>
                                      <p:to>
                                        <p:strVal val="visible"/>
                                      </p:to>
                                    </p:set>
                                    <p:animEffect transition="in" filter="fade">
                                      <p:cBhvr>
                                        <p:cTn id="12" dur="500"/>
                                        <p:tgtEl>
                                          <p:spTgt spid="20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9"/>
                                        </p:tgtEl>
                                        <p:attrNameLst>
                                          <p:attrName>style.visibility</p:attrName>
                                        </p:attrNameLst>
                                      </p:cBhvr>
                                      <p:to>
                                        <p:strVal val="visible"/>
                                      </p:to>
                                    </p:set>
                                    <p:animEffect transition="in" filter="fade">
                                      <p:cBhvr>
                                        <p:cTn id="17" dur="500"/>
                                        <p:tgtEl>
                                          <p:spTgt spid="20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a:xfrm>
            <a:off x="1698820" y="4537309"/>
            <a:ext cx="9384760" cy="975595"/>
          </a:xfrm>
        </p:spPr>
        <p:txBody>
          <a:bodyPr>
            <a:normAutofit/>
          </a:bodyPr>
          <a:lstStyle/>
          <a:p>
            <a:r>
              <a:rPr lang="en-US" smtClean="0">
                <a:solidFill>
                  <a:schemeClr val="bg1"/>
                </a:solidFill>
              </a:rPr>
              <a:t>ƯU ĐIỂM, HẠN CHẾ</a:t>
            </a:r>
            <a:endParaRPr lang="en-US" dirty="0">
              <a:solidFill>
                <a:schemeClr val="bg1"/>
              </a:solidFill>
            </a:endParaRP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smtClean="0"/>
              <a:t>2021</a:t>
            </a:r>
            <a:endParaRPr lang="en-US" dirty="0"/>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smtClean="0">
                <a:solidFill>
                  <a:schemeClr val="bg2"/>
                </a:solidFill>
              </a:rPr>
              <a:t>Của một số trình biên soạn, nhập liệu hiện tại</a:t>
            </a:r>
            <a:endParaRPr lang="en-US" dirty="0">
              <a:solidFill>
                <a:schemeClr val="bg2"/>
              </a:solidFill>
            </a:endParaRPr>
          </a:p>
        </p:txBody>
      </p:sp>
      <p:sp>
        <p:nvSpPr>
          <p:cNvPr id="8" name="Title 1">
            <a:extLst>
              <a:ext uri="{FF2B5EF4-FFF2-40B4-BE49-F238E27FC236}">
                <a16:creationId xmlns:a16="http://schemas.microsoft.com/office/drawing/2014/main" id="{20033C2E-1977-40BD-8194-FFAA92F594AB}"/>
              </a:ext>
            </a:extLst>
          </p:cNvPr>
          <p:cNvSpPr txBox="1">
            <a:spLocks/>
          </p:cNvSpPr>
          <p:nvPr/>
        </p:nvSpPr>
        <p:spPr>
          <a:xfrm>
            <a:off x="576029" y="330559"/>
            <a:ext cx="4754989" cy="7106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400" smtClean="0">
                <a:solidFill>
                  <a:schemeClr val="bg1"/>
                </a:solidFill>
              </a:rPr>
              <a:t>Equation Editor trên LMS (OU)</a:t>
            </a:r>
            <a:endParaRPr lang="en-US" sz="2400" dirty="0">
              <a:solidFill>
                <a:schemeClr val="bg1"/>
              </a:solidFill>
            </a:endParaRPr>
          </a:p>
        </p:txBody>
      </p:sp>
      <p:grpSp>
        <p:nvGrpSpPr>
          <p:cNvPr id="29" name="Group 28"/>
          <p:cNvGrpSpPr/>
          <p:nvPr/>
        </p:nvGrpSpPr>
        <p:grpSpPr>
          <a:xfrm>
            <a:off x="324236" y="1890360"/>
            <a:ext cx="4930576" cy="524845"/>
            <a:chOff x="7045525" y="1316015"/>
            <a:chExt cx="4930576" cy="524845"/>
          </a:xfrm>
        </p:grpSpPr>
        <p:sp>
          <p:nvSpPr>
            <p:cNvPr id="17" name="Title 1">
              <a:extLst>
                <a:ext uri="{FF2B5EF4-FFF2-40B4-BE49-F238E27FC236}">
                  <a16:creationId xmlns:a16="http://schemas.microsoft.com/office/drawing/2014/main" id="{20033C2E-1977-40BD-8194-FFAA92F594AB}"/>
                </a:ext>
              </a:extLst>
            </p:cNvPr>
            <p:cNvSpPr txBox="1">
              <a:spLocks/>
            </p:cNvSpPr>
            <p:nvPr/>
          </p:nvSpPr>
          <p:spPr>
            <a:xfrm>
              <a:off x="7437903" y="1316015"/>
              <a:ext cx="4538198"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Hỗ trợ nhập liệu dạng LaTeX</a:t>
              </a:r>
              <a:endParaRPr lang="en-US" sz="2000" b="0" dirty="0">
                <a:solidFill>
                  <a:schemeClr val="bg1"/>
                </a:solidFill>
              </a:endParaRPr>
            </a:p>
          </p:txBody>
        </p:sp>
        <p:pic>
          <p:nvPicPr>
            <p:cNvPr id="2056" name="Picture 8" descr="Like or dislike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7700" t="19615" r="52700" b="29786"/>
            <a:stretch/>
          </p:blipFill>
          <p:spPr bwMode="auto">
            <a:xfrm>
              <a:off x="7045525" y="1405887"/>
              <a:ext cx="346266" cy="345100"/>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2048" name="Group 2047"/>
          <p:cNvGrpSpPr/>
          <p:nvPr/>
        </p:nvGrpSpPr>
        <p:grpSpPr>
          <a:xfrm>
            <a:off x="324236" y="2415205"/>
            <a:ext cx="4930576" cy="524845"/>
            <a:chOff x="7045525" y="1840860"/>
            <a:chExt cx="4930576" cy="524845"/>
          </a:xfrm>
        </p:grpSpPr>
        <p:sp>
          <p:nvSpPr>
            <p:cNvPr id="21" name="Title 1">
              <a:extLst>
                <a:ext uri="{FF2B5EF4-FFF2-40B4-BE49-F238E27FC236}">
                  <a16:creationId xmlns:a16="http://schemas.microsoft.com/office/drawing/2014/main" id="{20033C2E-1977-40BD-8194-FFAA92F594AB}"/>
                </a:ext>
              </a:extLst>
            </p:cNvPr>
            <p:cNvSpPr txBox="1">
              <a:spLocks/>
            </p:cNvSpPr>
            <p:nvPr/>
          </p:nvSpPr>
          <p:spPr>
            <a:xfrm>
              <a:off x="7437903" y="1840860"/>
              <a:ext cx="4538198"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Cung cấp các mẫu biểu thức cơ bản</a:t>
              </a:r>
              <a:endParaRPr lang="en-US" sz="2000" b="0" dirty="0">
                <a:solidFill>
                  <a:schemeClr val="bg1"/>
                </a:solidFill>
              </a:endParaRPr>
            </a:p>
          </p:txBody>
        </p:sp>
        <p:pic>
          <p:nvPicPr>
            <p:cNvPr id="30" name="Picture 8" descr="Like or dislike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7700" t="19615" r="52700" b="29786"/>
            <a:stretch/>
          </p:blipFill>
          <p:spPr bwMode="auto">
            <a:xfrm>
              <a:off x="7045525" y="1930732"/>
              <a:ext cx="346266" cy="345100"/>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2049" name="Group 2048"/>
          <p:cNvGrpSpPr/>
          <p:nvPr/>
        </p:nvGrpSpPr>
        <p:grpSpPr>
          <a:xfrm>
            <a:off x="324236" y="2959771"/>
            <a:ext cx="5201920" cy="524845"/>
            <a:chOff x="7045525" y="2385426"/>
            <a:chExt cx="5201920" cy="524845"/>
          </a:xfrm>
        </p:grpSpPr>
        <p:sp>
          <p:nvSpPr>
            <p:cNvPr id="24" name="Title 1">
              <a:extLst>
                <a:ext uri="{FF2B5EF4-FFF2-40B4-BE49-F238E27FC236}">
                  <a16:creationId xmlns:a16="http://schemas.microsoft.com/office/drawing/2014/main" id="{20033C2E-1977-40BD-8194-FFAA92F594AB}"/>
                </a:ext>
              </a:extLst>
            </p:cNvPr>
            <p:cNvSpPr txBox="1">
              <a:spLocks/>
            </p:cNvSpPr>
            <p:nvPr/>
          </p:nvSpPr>
          <p:spPr>
            <a:xfrm>
              <a:off x="7437902" y="2385426"/>
              <a:ext cx="4809543"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Hiển thị được các biểu thức thông dụng</a:t>
              </a:r>
              <a:endParaRPr lang="en-US" sz="2000" b="0" dirty="0">
                <a:solidFill>
                  <a:schemeClr val="bg1"/>
                </a:solidFill>
              </a:endParaRPr>
            </a:p>
          </p:txBody>
        </p:sp>
        <p:pic>
          <p:nvPicPr>
            <p:cNvPr id="31" name="Picture 8" descr="Like or dislike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7700" t="19615" r="52700" b="29786"/>
            <a:stretch/>
          </p:blipFill>
          <p:spPr bwMode="auto">
            <a:xfrm>
              <a:off x="7045525" y="2451545"/>
              <a:ext cx="346266" cy="345100"/>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331856" y="3416991"/>
            <a:ext cx="5379831" cy="524845"/>
            <a:chOff x="7053145" y="2842646"/>
            <a:chExt cx="5379831" cy="524845"/>
          </a:xfrm>
        </p:grpSpPr>
        <p:pic>
          <p:nvPicPr>
            <p:cNvPr id="2054" name="Picture 6" descr="Like or dislike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52633" t="19616" r="7766" b="29786"/>
            <a:stretch/>
          </p:blipFill>
          <p:spPr bwMode="auto">
            <a:xfrm>
              <a:off x="7053145" y="2951800"/>
              <a:ext cx="331026" cy="329912"/>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2" name="Title 1">
              <a:extLst>
                <a:ext uri="{FF2B5EF4-FFF2-40B4-BE49-F238E27FC236}">
                  <a16:creationId xmlns:a16="http://schemas.microsoft.com/office/drawing/2014/main" id="{20033C2E-1977-40BD-8194-FFAA92F594AB}"/>
                </a:ext>
              </a:extLst>
            </p:cNvPr>
            <p:cNvSpPr txBox="1">
              <a:spLocks/>
            </p:cNvSpPr>
            <p:nvPr/>
          </p:nvSpPr>
          <p:spPr>
            <a:xfrm>
              <a:off x="7437902" y="2842646"/>
              <a:ext cx="4995074"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Nhập biểu thức riêng lẻ tại một thời điểm</a:t>
              </a:r>
              <a:endParaRPr lang="en-US" sz="2000" b="0" dirty="0">
                <a:solidFill>
                  <a:schemeClr val="bg1"/>
                </a:solidFill>
              </a:endParaRPr>
            </a:p>
          </p:txBody>
        </p:sp>
      </p:grpSp>
      <p:grpSp>
        <p:nvGrpSpPr>
          <p:cNvPr id="34" name="Group 33"/>
          <p:cNvGrpSpPr/>
          <p:nvPr/>
        </p:nvGrpSpPr>
        <p:grpSpPr>
          <a:xfrm>
            <a:off x="331856" y="3874211"/>
            <a:ext cx="5636499" cy="524845"/>
            <a:chOff x="7053145" y="2842646"/>
            <a:chExt cx="5636499" cy="524845"/>
          </a:xfrm>
        </p:grpSpPr>
        <p:pic>
          <p:nvPicPr>
            <p:cNvPr id="35" name="Picture 6" descr="Like or dislike Royalty Free Vector Image - VectorStock"/>
            <p:cNvPicPr>
              <a:picLocks noChangeAspect="1" noChangeArrowheads="1"/>
            </p:cNvPicPr>
            <p:nvPr/>
          </p:nvPicPr>
          <p:blipFill rotWithShape="1">
            <a:blip r:embed="rId2">
              <a:extLst>
                <a:ext uri="{28A0092B-C50C-407E-A947-70E740481C1C}">
                  <a14:useLocalDpi xmlns:a14="http://schemas.microsoft.com/office/drawing/2010/main" val="0"/>
                </a:ext>
              </a:extLst>
            </a:blip>
            <a:srcRect l="52633" t="19616" r="7766" b="29786"/>
            <a:stretch/>
          </p:blipFill>
          <p:spPr bwMode="auto">
            <a:xfrm>
              <a:off x="7053145" y="2951800"/>
              <a:ext cx="331026" cy="329912"/>
            </a:xfrm>
            <a:prstGeom prst="roundRect">
              <a:avLst>
                <a:gd name="adj" fmla="val 5000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20033C2E-1977-40BD-8194-FFAA92F594AB}"/>
                </a:ext>
              </a:extLst>
            </p:cNvPr>
            <p:cNvSpPr txBox="1">
              <a:spLocks/>
            </p:cNvSpPr>
            <p:nvPr/>
          </p:nvSpPr>
          <p:spPr>
            <a:xfrm>
              <a:off x="7437901" y="2842646"/>
              <a:ext cx="5251743" cy="524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b="1" kern="1200">
                  <a:gradFill>
                    <a:gsLst>
                      <a:gs pos="0">
                        <a:schemeClr val="bg2"/>
                      </a:gs>
                      <a:gs pos="100000">
                        <a:schemeClr val="accent1"/>
                      </a:gs>
                    </a:gsLst>
                    <a:lin ang="0" scaled="1"/>
                  </a:gradFill>
                  <a:latin typeface="Arial" panose="020B0604020202020204" pitchFamily="34" charset="0"/>
                  <a:ea typeface="+mj-ea"/>
                  <a:cs typeface="Arial" panose="020B0604020202020204" pitchFamily="34" charset="0"/>
                </a:defRPr>
              </a:lvl1pPr>
            </a:lstStyle>
            <a:p>
              <a:r>
                <a:rPr lang="en-US" sz="2000" b="0" smtClean="0">
                  <a:solidFill>
                    <a:schemeClr val="bg1"/>
                  </a:solidFill>
                </a:rPr>
                <a:t>Yêu cầu người dùng có kiến thức về LaTeX</a:t>
              </a:r>
              <a:endParaRPr lang="en-US" sz="2000" b="0" dirty="0">
                <a:solidFill>
                  <a:schemeClr val="bg1"/>
                </a:solidFill>
              </a:endParaRPr>
            </a:p>
          </p:txBody>
        </p:sp>
      </p:grpSp>
      <p:pic>
        <p:nvPicPr>
          <p:cNvPr id="26" name="Picture 25"/>
          <p:cNvPicPr/>
          <p:nvPr/>
        </p:nvPicPr>
        <p:blipFill>
          <a:blip r:embed="rId3"/>
          <a:stretch>
            <a:fillRect/>
          </a:stretch>
        </p:blipFill>
        <p:spPr>
          <a:xfrm>
            <a:off x="706086" y="1058364"/>
            <a:ext cx="5579745" cy="744855"/>
          </a:xfrm>
          <a:prstGeom prst="roundRect">
            <a:avLst>
              <a:gd name="adj" fmla="val 777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6"/>
          <p:cNvSpPr/>
          <p:nvPr/>
        </p:nvSpPr>
        <p:spPr>
          <a:xfrm>
            <a:off x="403901" y="307433"/>
            <a:ext cx="45719" cy="756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p:nvPr/>
        </p:nvPicPr>
        <p:blipFill>
          <a:blip r:embed="rId4"/>
          <a:stretch>
            <a:fillRect/>
          </a:stretch>
        </p:blipFill>
        <p:spPr>
          <a:xfrm>
            <a:off x="6950563" y="839587"/>
            <a:ext cx="3924268" cy="4141161"/>
          </a:xfrm>
          <a:prstGeom prst="roundRect">
            <a:avLst>
              <a:gd name="adj" fmla="val 248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Rounded Rectangle 24"/>
          <p:cNvSpPr/>
          <p:nvPr/>
        </p:nvSpPr>
        <p:spPr>
          <a:xfrm>
            <a:off x="10221351" y="50562"/>
            <a:ext cx="2289520"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1. ĐẶT VẤN ĐỀ</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003080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
                                        </p:tgtEl>
                                        <p:attrNameLst>
                                          <p:attrName>style.visibility</p:attrName>
                                        </p:attrNameLst>
                                      </p:cBhvr>
                                      <p:to>
                                        <p:strVal val="visible"/>
                                      </p:to>
                                    </p:set>
                                    <p:animEffect transition="in" filter="fade">
                                      <p:cBhvr>
                                        <p:cTn id="12" dur="500"/>
                                        <p:tgtEl>
                                          <p:spTgt spid="20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9"/>
                                        </p:tgtEl>
                                        <p:attrNameLst>
                                          <p:attrName>style.visibility</p:attrName>
                                        </p:attrNameLst>
                                      </p:cBhvr>
                                      <p:to>
                                        <p:strVal val="visible"/>
                                      </p:to>
                                    </p:set>
                                    <p:animEffect transition="in" filter="fade">
                                      <p:cBhvr>
                                        <p:cTn id="17" dur="500"/>
                                        <p:tgtEl>
                                          <p:spTgt spid="20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lstStyle/>
          <a:p>
            <a:r>
              <a:rPr lang="en-US" smtClean="0"/>
              <a:t>Các thông tin thu được từ khảo sát</a:t>
            </a:r>
            <a:endParaRPr lang="en-US" dirty="0"/>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a:normAutofit/>
          </a:bodyPr>
          <a:lstStyle/>
          <a:p>
            <a:pPr marL="285750" indent="-285750">
              <a:buFont typeface="Wingdings" panose="05000000000000000000" pitchFamily="2" charset="2"/>
              <a:buChar char="ü"/>
            </a:pPr>
            <a:r>
              <a:rPr lang="en-US" sz="2000" smtClean="0"/>
              <a:t>Nhu cầu sử dụng khá cao.</a:t>
            </a:r>
          </a:p>
          <a:p>
            <a:pPr marL="285750" indent="-285750">
              <a:buFont typeface="Wingdings" panose="05000000000000000000" pitchFamily="2" charset="2"/>
              <a:buChar char="ü"/>
            </a:pPr>
            <a:endParaRPr lang="en-US" sz="2000" dirty="0"/>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a:xfrm>
            <a:off x="6224784" y="1657634"/>
            <a:ext cx="5183188" cy="661626"/>
          </a:xfrm>
        </p:spPr>
        <p:txBody>
          <a:bodyPr>
            <a:normAutofit/>
          </a:bodyPr>
          <a:lstStyle/>
          <a:p>
            <a:r>
              <a:rPr lang="en-US" sz="1800" smtClean="0"/>
              <a:t>Khảo sát mức độ thường xuyên sử dụng các công cụ soạn thảo công thức toán học</a:t>
            </a:r>
            <a:endParaRPr lang="en-US" sz="1800" dirty="0"/>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smtClean="0"/>
              <a:t>2021</a:t>
            </a:r>
            <a:endParaRPr lang="en-US" dirty="0"/>
          </a:p>
        </p:txBody>
      </p:sp>
      <p:sp>
        <p:nvSpPr>
          <p:cNvPr id="11" name="Title 1">
            <a:extLst>
              <a:ext uri="{FF2B5EF4-FFF2-40B4-BE49-F238E27FC236}">
                <a16:creationId xmlns:a16="http://schemas.microsoft.com/office/drawing/2014/main" id="{E04071DD-D1ED-4494-BAB0-E44D84460558}"/>
              </a:ext>
            </a:extLst>
          </p:cNvPr>
          <p:cNvSpPr>
            <a:spLocks noGrp="1"/>
          </p:cNvSpPr>
          <p:nvPr>
            <p:ph type="title"/>
          </p:nvPr>
        </p:nvSpPr>
        <p:spPr>
          <a:xfrm>
            <a:off x="928799" y="459155"/>
            <a:ext cx="10536369" cy="1325563"/>
          </a:xfrm>
        </p:spPr>
        <p:txBody>
          <a:bodyPr/>
          <a:lstStyle/>
          <a:p>
            <a:r>
              <a:rPr lang="en-US" smtClean="0">
                <a:latin typeface="Arial" panose="020B0604020202020204" pitchFamily="34" charset="0"/>
                <a:cs typeface="Arial" panose="020B0604020202020204" pitchFamily="34" charset="0"/>
              </a:rPr>
              <a:t>KHẢO SÁT &amp; XÁC ĐỊNH YÊU CẦU</a:t>
            </a:r>
            <a:endParaRPr lang="en-US" dirty="0">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2"/>
          <a:stretch>
            <a:fillRect/>
          </a:stretch>
        </p:blipFill>
        <p:spPr>
          <a:xfrm>
            <a:off x="6347791" y="2541166"/>
            <a:ext cx="5346564" cy="3499983"/>
          </a:xfrm>
          <a:prstGeom prst="roundRect">
            <a:avLst>
              <a:gd name="adj" fmla="val 6822"/>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Rounded Rectangle 14"/>
          <p:cNvSpPr/>
          <p:nvPr/>
        </p:nvSpPr>
        <p:spPr>
          <a:xfrm>
            <a:off x="9715500" y="50562"/>
            <a:ext cx="2795371"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2. MỤC TIÊU ĐỀ TÀI</a:t>
            </a:r>
            <a:endParaRPr 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48655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ipe(down)">
                                      <p:cBhvr>
                                        <p:cTn id="1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lstStyle/>
          <a:p>
            <a:r>
              <a:rPr lang="en-US" smtClean="0"/>
              <a:t>Các thông tin thu được từ khảo sát</a:t>
            </a:r>
            <a:endParaRPr lang="en-US" dirty="0"/>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a:normAutofit/>
          </a:bodyPr>
          <a:lstStyle/>
          <a:p>
            <a:pPr marL="285750" indent="-285750">
              <a:buFont typeface="Wingdings" panose="05000000000000000000" pitchFamily="2" charset="2"/>
              <a:buChar char="ü"/>
            </a:pPr>
            <a:r>
              <a:rPr lang="en-US" sz="2000" smtClean="0"/>
              <a:t>Nhu cầu sử dụng khá cao.</a:t>
            </a:r>
          </a:p>
          <a:p>
            <a:pPr marL="285750" indent="-285750">
              <a:buFont typeface="Wingdings" panose="05000000000000000000" pitchFamily="2" charset="2"/>
              <a:buChar char="ü"/>
            </a:pPr>
            <a:r>
              <a:rPr lang="en-US" sz="2000" smtClean="0"/>
              <a:t>Khả năng sử dụng của người dùng còn hạn chế.</a:t>
            </a:r>
          </a:p>
          <a:p>
            <a:pPr marL="285750" indent="-285750">
              <a:buFont typeface="Wingdings" panose="05000000000000000000" pitchFamily="2" charset="2"/>
              <a:buChar char="ü"/>
            </a:pPr>
            <a:endParaRPr lang="en-US" sz="2000" dirty="0"/>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a:xfrm>
            <a:off x="6224784" y="1657634"/>
            <a:ext cx="5183188" cy="661626"/>
          </a:xfrm>
        </p:spPr>
        <p:txBody>
          <a:bodyPr>
            <a:normAutofit/>
          </a:bodyPr>
          <a:lstStyle/>
          <a:p>
            <a:r>
              <a:rPr lang="en-US" sz="1800" smtClean="0"/>
              <a:t>Khảo sát các khó khăn gặp phải khi thực hiện soạn thảo công thức toán học</a:t>
            </a:r>
            <a:endParaRPr lang="en-US" sz="1800" dirty="0"/>
          </a:p>
        </p:txBody>
      </p:sp>
      <p:sp>
        <p:nvSpPr>
          <p:cNvPr id="11" name="Title 1">
            <a:extLst>
              <a:ext uri="{FF2B5EF4-FFF2-40B4-BE49-F238E27FC236}">
                <a16:creationId xmlns:a16="http://schemas.microsoft.com/office/drawing/2014/main" id="{E04071DD-D1ED-4494-BAB0-E44D84460558}"/>
              </a:ext>
            </a:extLst>
          </p:cNvPr>
          <p:cNvSpPr>
            <a:spLocks noGrp="1"/>
          </p:cNvSpPr>
          <p:nvPr>
            <p:ph type="title"/>
          </p:nvPr>
        </p:nvSpPr>
        <p:spPr>
          <a:xfrm>
            <a:off x="928799" y="459155"/>
            <a:ext cx="10536369" cy="1325563"/>
          </a:xfrm>
        </p:spPr>
        <p:txBody>
          <a:bodyPr/>
          <a:lstStyle/>
          <a:p>
            <a:r>
              <a:rPr lang="en-US" smtClean="0">
                <a:latin typeface="Arial" panose="020B0604020202020204" pitchFamily="34" charset="0"/>
                <a:cs typeface="Arial" panose="020B0604020202020204" pitchFamily="34" charset="0"/>
              </a:rPr>
              <a:t>KHẢO SÁT &amp; XÁC ĐỊNH YÊU CẦU</a:t>
            </a:r>
            <a:endParaRPr lang="en-US" dirty="0">
              <a:latin typeface="Arial" panose="020B0604020202020204" pitchFamily="34" charset="0"/>
              <a:cs typeface="Arial" panose="020B0604020202020204" pitchFamily="34" charset="0"/>
            </a:endParaRPr>
          </a:p>
        </p:txBody>
      </p:sp>
      <p:sp>
        <p:nvSpPr>
          <p:cNvPr id="12" name="Rounded Rectangle 11"/>
          <p:cNvSpPr/>
          <p:nvPr/>
        </p:nvSpPr>
        <p:spPr>
          <a:xfrm>
            <a:off x="9715500" y="50562"/>
            <a:ext cx="2795371"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2. MỤC TIÊU ĐỀ TÀI</a:t>
            </a:r>
            <a:endParaRPr lang="en-US" b="1">
              <a:latin typeface="Arial" panose="020B0604020202020204" pitchFamily="34" charset="0"/>
              <a:cs typeface="Arial" panose="020B0604020202020204" pitchFamily="34" charset="0"/>
            </a:endParaRPr>
          </a:p>
        </p:txBody>
      </p:sp>
      <p:sp>
        <p:nvSpPr>
          <p:cNvPr id="13"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lstStyle/>
          <a:p>
            <a:r>
              <a:rPr lang="en-US" smtClean="0"/>
              <a:t>2021</a:t>
            </a:r>
            <a:endParaRPr lang="en-US" dirty="0"/>
          </a:p>
        </p:txBody>
      </p:sp>
      <p:grpSp>
        <p:nvGrpSpPr>
          <p:cNvPr id="9" name="Group 8"/>
          <p:cNvGrpSpPr/>
          <p:nvPr/>
        </p:nvGrpSpPr>
        <p:grpSpPr>
          <a:xfrm>
            <a:off x="6430032" y="2557108"/>
            <a:ext cx="4772691" cy="3753415"/>
            <a:chOff x="6430032" y="2557108"/>
            <a:chExt cx="4772691" cy="3753415"/>
          </a:xfrm>
        </p:grpSpPr>
        <p:pic>
          <p:nvPicPr>
            <p:cNvPr id="2" name="Picture 1"/>
            <p:cNvPicPr>
              <a:picLocks noChangeAspect="1"/>
            </p:cNvPicPr>
            <p:nvPr/>
          </p:nvPicPr>
          <p:blipFill rotWithShape="1">
            <a:blip r:embed="rId2"/>
            <a:srcRect t="19653"/>
            <a:stretch/>
          </p:blipFill>
          <p:spPr>
            <a:xfrm>
              <a:off x="6430032" y="3057525"/>
              <a:ext cx="4772691" cy="325299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p:cNvPicPr>
              <a:picLocks noChangeAspect="1"/>
            </p:cNvPicPr>
            <p:nvPr/>
          </p:nvPicPr>
          <p:blipFill rotWithShape="1">
            <a:blip r:embed="rId2"/>
            <a:srcRect b="87405"/>
            <a:stretch/>
          </p:blipFill>
          <p:spPr>
            <a:xfrm>
              <a:off x="6430032" y="2557108"/>
              <a:ext cx="4772691" cy="509942"/>
            </a:xfrm>
            <a:prstGeom prst="roundRect">
              <a:avLst>
                <a:gd name="adj" fmla="val 0"/>
              </a:avLst>
            </a:prstGeom>
            <a:ln>
              <a:noFill/>
            </a:ln>
            <a:effectLst/>
          </p:spPr>
        </p:pic>
      </p:grpSp>
    </p:spTree>
    <p:extLst>
      <p:ext uri="{BB962C8B-B14F-4D97-AF65-F5344CB8AC3E}">
        <p14:creationId xmlns:p14="http://schemas.microsoft.com/office/powerpoint/2010/main" val="3408665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214042"/>
            <a:ext cx="3256673" cy="365125"/>
          </a:xfrm>
        </p:spPr>
        <p:txBody>
          <a:bodyPr/>
          <a:lstStyle/>
          <a:p>
            <a:r>
              <a:rPr lang="en-US"/>
              <a:t>XỬ LÝ CÔNG THỨC TOÁN HỌC</a:t>
            </a:r>
          </a:p>
          <a:p>
            <a:r>
              <a:rPr lang="en-US"/>
              <a:t>TRÊN NỀN TẢNG WEB FORM</a:t>
            </a:r>
            <a:endParaRPr lang="en-US" dirty="0"/>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lstStyle/>
          <a:p>
            <a:r>
              <a:rPr lang="en-US" smtClean="0"/>
              <a:t>Các thông tin thu được từ khảo sát</a:t>
            </a:r>
            <a:endParaRPr lang="en-US" dirty="0"/>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a:normAutofit/>
          </a:bodyPr>
          <a:lstStyle/>
          <a:p>
            <a:pPr marL="285750" indent="-285750">
              <a:buFont typeface="Wingdings" panose="05000000000000000000" pitchFamily="2" charset="2"/>
              <a:buChar char="ü"/>
            </a:pPr>
            <a:r>
              <a:rPr lang="en-US" sz="2000" smtClean="0"/>
              <a:t>Nhu cầu sử dụng khá cao.</a:t>
            </a:r>
          </a:p>
          <a:p>
            <a:pPr marL="285750" indent="-285750">
              <a:buFont typeface="Wingdings" panose="05000000000000000000" pitchFamily="2" charset="2"/>
              <a:buChar char="ü"/>
            </a:pPr>
            <a:r>
              <a:rPr lang="en-US" sz="2000" smtClean="0"/>
              <a:t>Khả năng sử dụng của người dùng còn hạn chế.</a:t>
            </a:r>
          </a:p>
          <a:p>
            <a:pPr marL="285750" indent="-285750">
              <a:buFont typeface="Wingdings" panose="05000000000000000000" pitchFamily="2" charset="2"/>
              <a:buChar char="ü"/>
            </a:pPr>
            <a:r>
              <a:rPr lang="en-US" sz="2000" smtClean="0"/>
              <a:t>Một số yêu cầu cho trình soạn thảo công thức toán học.</a:t>
            </a:r>
          </a:p>
          <a:p>
            <a:pPr marL="285750" indent="-285750">
              <a:buFont typeface="Wingdings" panose="05000000000000000000" pitchFamily="2" charset="2"/>
              <a:buChar char="ü"/>
            </a:pPr>
            <a:endParaRPr lang="en-US" sz="2000" dirty="0"/>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a:xfrm>
            <a:off x="6224784" y="1657634"/>
            <a:ext cx="5183188" cy="661626"/>
          </a:xfrm>
        </p:spPr>
        <p:txBody>
          <a:bodyPr>
            <a:normAutofit/>
          </a:bodyPr>
          <a:lstStyle/>
          <a:p>
            <a:r>
              <a:rPr lang="en-US" sz="1800" smtClean="0"/>
              <a:t>Khảo sát yêu cầu cho một trình soạn thảo công thức toán học</a:t>
            </a:r>
            <a:endParaRPr lang="en-US" sz="1800" dirty="0"/>
          </a:p>
        </p:txBody>
      </p:sp>
      <p:sp>
        <p:nvSpPr>
          <p:cNvPr id="11" name="Title 1">
            <a:extLst>
              <a:ext uri="{FF2B5EF4-FFF2-40B4-BE49-F238E27FC236}">
                <a16:creationId xmlns:a16="http://schemas.microsoft.com/office/drawing/2014/main" id="{E04071DD-D1ED-4494-BAB0-E44D84460558}"/>
              </a:ext>
            </a:extLst>
          </p:cNvPr>
          <p:cNvSpPr>
            <a:spLocks noGrp="1"/>
          </p:cNvSpPr>
          <p:nvPr>
            <p:ph type="title"/>
          </p:nvPr>
        </p:nvSpPr>
        <p:spPr>
          <a:xfrm>
            <a:off x="928799" y="459155"/>
            <a:ext cx="10536369" cy="1325563"/>
          </a:xfrm>
        </p:spPr>
        <p:txBody>
          <a:bodyPr/>
          <a:lstStyle/>
          <a:p>
            <a:r>
              <a:rPr lang="en-US" smtClean="0">
                <a:latin typeface="Arial" panose="020B0604020202020204" pitchFamily="34" charset="0"/>
                <a:cs typeface="Arial" panose="020B0604020202020204" pitchFamily="34" charset="0"/>
              </a:rPr>
              <a:t>KHẢO SÁT &amp; XÁC ĐỊNH YÊU CẦU</a:t>
            </a:r>
            <a:endParaRPr lang="en-US" dirty="0">
              <a:latin typeface="Arial" panose="020B0604020202020204" pitchFamily="34" charset="0"/>
              <a:cs typeface="Arial" panose="020B0604020202020204" pitchFamily="34" charset="0"/>
            </a:endParaRPr>
          </a:p>
        </p:txBody>
      </p:sp>
      <p:pic>
        <p:nvPicPr>
          <p:cNvPr id="4098" name="Picture 2" descr="Biểu đồ câu trả lời của biểu mẫu. Tên câu hỏi: Theo quý vị, các yếu tố nào sau đây cần có để đáp ứng được nhu cầu ngày càng cao của việc sử dụng công cụ soạn thảo công thức toán học?. Số lượng câu trả lờ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983" y="2519124"/>
            <a:ext cx="5734050" cy="17811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86587" y="4414277"/>
            <a:ext cx="5959639" cy="2031325"/>
          </a:xfrm>
          <a:prstGeom prst="rect">
            <a:avLst/>
          </a:prstGeom>
          <a:noFill/>
        </p:spPr>
        <p:txBody>
          <a:bodyPr wrap="square" rtlCol="0">
            <a:spAutoFit/>
          </a:bodyPr>
          <a:lstStyle/>
          <a:p>
            <a:pPr marL="342900" indent="-342900">
              <a:buAutoNum type="arabicPeriod"/>
            </a:pPr>
            <a:r>
              <a:rPr lang="en-US" sz="1400" smtClean="0">
                <a:solidFill>
                  <a:schemeClr val="bg1"/>
                </a:solidFill>
                <a:latin typeface="Arial" panose="020B0604020202020204" pitchFamily="34" charset="0"/>
                <a:cs typeface="Arial" panose="020B0604020202020204" pitchFamily="34" charset="0"/>
              </a:rPr>
              <a:t>Hiển </a:t>
            </a:r>
            <a:r>
              <a:rPr lang="en-US" sz="1400">
                <a:solidFill>
                  <a:schemeClr val="bg1"/>
                </a:solidFill>
                <a:latin typeface="Arial" panose="020B0604020202020204" pitchFamily="34" charset="0"/>
                <a:cs typeface="Arial" panose="020B0604020202020204" pitchFamily="34" charset="0"/>
              </a:rPr>
              <a:t>thị đúng định dạng các biểu thức khoa học, công thức toán </a:t>
            </a:r>
            <a:r>
              <a:rPr lang="en-US" sz="1400" smtClean="0">
                <a:solidFill>
                  <a:schemeClr val="bg1"/>
                </a:solidFill>
                <a:latin typeface="Arial" panose="020B0604020202020204" pitchFamily="34" charset="0"/>
                <a:cs typeface="Arial" panose="020B0604020202020204" pitchFamily="34" charset="0"/>
              </a:rPr>
              <a:t>học.</a:t>
            </a:r>
          </a:p>
          <a:p>
            <a:pPr marL="342900" indent="-342900">
              <a:buAutoNum type="arabicPeriod"/>
            </a:pPr>
            <a:r>
              <a:rPr lang="en-US" sz="1400" smtClean="0">
                <a:solidFill>
                  <a:schemeClr val="bg1"/>
                </a:solidFill>
                <a:latin typeface="Arial" panose="020B0604020202020204" pitchFamily="34" charset="0"/>
                <a:cs typeface="Arial" panose="020B0604020202020204" pitchFamily="34" charset="0"/>
              </a:rPr>
              <a:t>Có </a:t>
            </a:r>
            <a:r>
              <a:rPr lang="en-US" sz="1400">
                <a:solidFill>
                  <a:schemeClr val="bg1"/>
                </a:solidFill>
                <a:latin typeface="Arial" panose="020B0604020202020204" pitchFamily="34" charset="0"/>
                <a:cs typeface="Arial" panose="020B0604020202020204" pitchFamily="34" charset="0"/>
              </a:rPr>
              <a:t>khả năng xử lý các ký tự đặc biệt trong lĩnh vực toán học và khoa học</a:t>
            </a:r>
            <a:r>
              <a:rPr lang="en-US" sz="1400" smtClean="0">
                <a:solidFill>
                  <a:schemeClr val="bg1"/>
                </a:solidFill>
                <a:latin typeface="Arial" panose="020B0604020202020204" pitchFamily="34" charset="0"/>
                <a:cs typeface="Arial" panose="020B0604020202020204" pitchFamily="34" charset="0"/>
              </a:rPr>
              <a:t>.</a:t>
            </a:r>
          </a:p>
          <a:p>
            <a:pPr marL="342900" indent="-342900">
              <a:buAutoNum type="arabicPeriod"/>
            </a:pPr>
            <a:r>
              <a:rPr lang="en-US" sz="1400">
                <a:solidFill>
                  <a:schemeClr val="bg1"/>
                </a:solidFill>
                <a:latin typeface="Arial" panose="020B0604020202020204" pitchFamily="34" charset="0"/>
                <a:cs typeface="Arial" panose="020B0604020202020204" pitchFamily="34" charset="0"/>
              </a:rPr>
              <a:t>Có khả năng chèn, chỉnh sửa các công thức toán học, biểu thức khoa học</a:t>
            </a:r>
            <a:r>
              <a:rPr lang="en-US" sz="1400" smtClean="0">
                <a:solidFill>
                  <a:schemeClr val="bg1"/>
                </a:solidFill>
                <a:latin typeface="Arial" panose="020B0604020202020204" pitchFamily="34" charset="0"/>
                <a:cs typeface="Arial" panose="020B0604020202020204" pitchFamily="34" charset="0"/>
              </a:rPr>
              <a:t>.</a:t>
            </a:r>
          </a:p>
          <a:p>
            <a:pPr marL="342900" indent="-342900">
              <a:buAutoNum type="arabicPeriod"/>
            </a:pPr>
            <a:r>
              <a:rPr lang="vi-VN" sz="1400">
                <a:solidFill>
                  <a:schemeClr val="bg1"/>
                </a:solidFill>
                <a:latin typeface="Arial" panose="020B0604020202020204" pitchFamily="34" charset="0"/>
                <a:cs typeface="Arial" panose="020B0604020202020204" pitchFamily="34" charset="0"/>
              </a:rPr>
              <a:t>Cung cấp các mẫu công thức, biểu thức thường </a:t>
            </a:r>
            <a:r>
              <a:rPr lang="vi-VN" sz="1400" smtClean="0">
                <a:solidFill>
                  <a:schemeClr val="bg1"/>
                </a:solidFill>
                <a:latin typeface="Arial" panose="020B0604020202020204" pitchFamily="34" charset="0"/>
                <a:cs typeface="Arial" panose="020B0604020202020204" pitchFamily="34" charset="0"/>
              </a:rPr>
              <a:t>d</a:t>
            </a:r>
            <a:r>
              <a:rPr lang="en-US" sz="1400" smtClean="0">
                <a:solidFill>
                  <a:schemeClr val="bg1"/>
                </a:solidFill>
                <a:latin typeface="Arial" panose="020B0604020202020204" pitchFamily="34" charset="0"/>
                <a:cs typeface="Arial" panose="020B0604020202020204" pitchFamily="34" charset="0"/>
              </a:rPr>
              <a:t>ù</a:t>
            </a:r>
            <a:r>
              <a:rPr lang="vi-VN" sz="1400" smtClean="0">
                <a:solidFill>
                  <a:schemeClr val="bg1"/>
                </a:solidFill>
                <a:latin typeface="Arial" panose="020B0604020202020204" pitchFamily="34" charset="0"/>
                <a:cs typeface="Arial" panose="020B0604020202020204" pitchFamily="34" charset="0"/>
              </a:rPr>
              <a:t>ng</a:t>
            </a:r>
            <a:r>
              <a:rPr lang="en-US" sz="1400" smtClean="0">
                <a:solidFill>
                  <a:schemeClr val="bg1"/>
                </a:solidFill>
                <a:latin typeface="Arial" panose="020B0604020202020204" pitchFamily="34" charset="0"/>
                <a:cs typeface="Arial" panose="020B0604020202020204" pitchFamily="34" charset="0"/>
              </a:rPr>
              <a:t>.</a:t>
            </a:r>
          </a:p>
          <a:p>
            <a:pPr marL="342900" indent="-342900">
              <a:buAutoNum type="arabicPeriod"/>
            </a:pPr>
            <a:r>
              <a:rPr lang="en-US" sz="1400">
                <a:solidFill>
                  <a:schemeClr val="bg1"/>
                </a:solidFill>
                <a:latin typeface="Arial" panose="020B0604020202020204" pitchFamily="34" charset="0"/>
                <a:cs typeface="Arial" panose="020B0604020202020204" pitchFamily="34" charset="0"/>
              </a:rPr>
              <a:t>Định dạng dữ liệu vùng </a:t>
            </a:r>
            <a:r>
              <a:rPr lang="en-US" sz="1400" smtClean="0">
                <a:solidFill>
                  <a:schemeClr val="bg1"/>
                </a:solidFill>
                <a:latin typeface="Arial" panose="020B0604020202020204" pitchFamily="34" charset="0"/>
                <a:cs typeface="Arial" panose="020B0604020202020204" pitchFamily="34" charset="0"/>
              </a:rPr>
              <a:t>nhập.</a:t>
            </a:r>
          </a:p>
          <a:p>
            <a:pPr marL="342900" indent="-342900">
              <a:buAutoNum type="arabicPeriod"/>
            </a:pPr>
            <a:r>
              <a:rPr lang="en-US" sz="1400">
                <a:solidFill>
                  <a:schemeClr val="bg1"/>
                </a:solidFill>
                <a:latin typeface="Arial" panose="020B0604020202020204" pitchFamily="34" charset="0"/>
                <a:cs typeface="Arial" panose="020B0604020202020204" pitchFamily="34" charset="0"/>
              </a:rPr>
              <a:t>Sao chép và dán công thức, biểu thức</a:t>
            </a:r>
            <a:r>
              <a:rPr lang="en-US" sz="1400" smtClean="0">
                <a:solidFill>
                  <a:schemeClr val="bg1"/>
                </a:solidFill>
                <a:latin typeface="Arial" panose="020B0604020202020204" pitchFamily="34" charset="0"/>
                <a:cs typeface="Arial" panose="020B0604020202020204" pitchFamily="34" charset="0"/>
              </a:rPr>
              <a:t>.</a:t>
            </a:r>
          </a:p>
          <a:p>
            <a:pPr marL="342900" indent="-342900">
              <a:buAutoNum type="arabicPeriod"/>
            </a:pPr>
            <a:r>
              <a:rPr lang="en-US" sz="1400">
                <a:solidFill>
                  <a:schemeClr val="bg1"/>
                </a:solidFill>
                <a:latin typeface="Arial" panose="020B0604020202020204" pitchFamily="34" charset="0"/>
                <a:cs typeface="Arial" panose="020B0604020202020204" pitchFamily="34" charset="0"/>
              </a:rPr>
              <a:t>Đọc dữ liệu trích xuất từ hình ảnh.</a:t>
            </a:r>
          </a:p>
        </p:txBody>
      </p:sp>
      <p:grpSp>
        <p:nvGrpSpPr>
          <p:cNvPr id="13" name="Group 12"/>
          <p:cNvGrpSpPr/>
          <p:nvPr/>
        </p:nvGrpSpPr>
        <p:grpSpPr>
          <a:xfrm>
            <a:off x="6536075" y="3186742"/>
            <a:ext cx="304304" cy="304304"/>
            <a:chOff x="5230080" y="1820664"/>
            <a:chExt cx="416493" cy="416493"/>
          </a:xfrm>
        </p:grpSpPr>
        <p:sp>
          <p:nvSpPr>
            <p:cNvPr id="10" name="Oval 9"/>
            <p:cNvSpPr/>
            <p:nvPr/>
          </p:nvSpPr>
          <p:spPr>
            <a:xfrm>
              <a:off x="5230080" y="1820664"/>
              <a:ext cx="416493" cy="416493"/>
            </a:xfrm>
            <a:prstGeom prst="ellipse">
              <a:avLst/>
            </a:prstGeom>
            <a:gradFill>
              <a:gsLst>
                <a:gs pos="0">
                  <a:schemeClr val="bg2">
                    <a:alpha val="85000"/>
                  </a:schemeClr>
                </a:gs>
                <a:gs pos="100000">
                  <a:schemeClr val="accent1">
                    <a:alpha val="85000"/>
                  </a:schemeClr>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TextBox 11"/>
            <p:cNvSpPr txBox="1"/>
            <p:nvPr/>
          </p:nvSpPr>
          <p:spPr>
            <a:xfrm>
              <a:off x="5253811" y="1839349"/>
              <a:ext cx="369030" cy="379121"/>
            </a:xfrm>
            <a:prstGeom prst="rect">
              <a:avLst/>
            </a:prstGeom>
            <a:noFill/>
          </p:spPr>
          <p:txBody>
            <a:bodyPr wrap="none" rtlCol="0">
              <a:spAutoFit/>
            </a:bodyPr>
            <a:lstStyle/>
            <a:p>
              <a:pPr algn="ctr"/>
              <a:r>
                <a:rPr lang="en-US" sz="1200" smtClean="0">
                  <a:solidFill>
                    <a:schemeClr val="bg1"/>
                  </a:solidFill>
                  <a:latin typeface="Arial" panose="020B0604020202020204" pitchFamily="34" charset="0"/>
                  <a:cs typeface="Arial" panose="020B0604020202020204" pitchFamily="34" charset="0"/>
                </a:rPr>
                <a:t>1</a:t>
              </a:r>
              <a:endParaRPr lang="en-US" sz="1200">
                <a:solidFill>
                  <a:schemeClr val="bg1"/>
                </a:solidFill>
                <a:latin typeface="Arial" panose="020B0604020202020204" pitchFamily="34" charset="0"/>
                <a:cs typeface="Arial" panose="020B0604020202020204" pitchFamily="34" charset="0"/>
              </a:endParaRPr>
            </a:p>
          </p:txBody>
        </p:sp>
      </p:grpSp>
      <p:grpSp>
        <p:nvGrpSpPr>
          <p:cNvPr id="15" name="Group 14"/>
          <p:cNvGrpSpPr/>
          <p:nvPr/>
        </p:nvGrpSpPr>
        <p:grpSpPr>
          <a:xfrm>
            <a:off x="7292783" y="3186742"/>
            <a:ext cx="304304" cy="304304"/>
            <a:chOff x="5230080" y="1820664"/>
            <a:chExt cx="416493" cy="416493"/>
          </a:xfrm>
        </p:grpSpPr>
        <p:sp>
          <p:nvSpPr>
            <p:cNvPr id="16" name="Oval 15"/>
            <p:cNvSpPr/>
            <p:nvPr/>
          </p:nvSpPr>
          <p:spPr>
            <a:xfrm>
              <a:off x="5230080" y="1820664"/>
              <a:ext cx="416493" cy="416493"/>
            </a:xfrm>
            <a:prstGeom prst="ellipse">
              <a:avLst/>
            </a:prstGeom>
            <a:gradFill>
              <a:gsLst>
                <a:gs pos="0">
                  <a:schemeClr val="bg2">
                    <a:alpha val="85000"/>
                  </a:schemeClr>
                </a:gs>
                <a:gs pos="100000">
                  <a:schemeClr val="accent1">
                    <a:alpha val="85000"/>
                  </a:schemeClr>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6"/>
            <p:cNvSpPr txBox="1"/>
            <p:nvPr/>
          </p:nvSpPr>
          <p:spPr>
            <a:xfrm>
              <a:off x="5253811" y="1839349"/>
              <a:ext cx="369030" cy="379121"/>
            </a:xfrm>
            <a:prstGeom prst="rect">
              <a:avLst/>
            </a:prstGeom>
            <a:noFill/>
          </p:spPr>
          <p:txBody>
            <a:bodyPr wrap="none" rtlCol="0">
              <a:spAutoFit/>
            </a:bodyPr>
            <a:lstStyle/>
            <a:p>
              <a:pPr algn="ctr"/>
              <a:r>
                <a:rPr lang="en-US" sz="1200" smtClean="0">
                  <a:solidFill>
                    <a:schemeClr val="bg1"/>
                  </a:solidFill>
                  <a:latin typeface="Arial" panose="020B0604020202020204" pitchFamily="34" charset="0"/>
                  <a:cs typeface="Arial" panose="020B0604020202020204" pitchFamily="34" charset="0"/>
                </a:rPr>
                <a:t>2</a:t>
              </a:r>
              <a:endParaRPr lang="en-US" sz="1200">
                <a:solidFill>
                  <a:schemeClr val="bg1"/>
                </a:solidFill>
                <a:latin typeface="Arial" panose="020B0604020202020204" pitchFamily="34" charset="0"/>
                <a:cs typeface="Arial" panose="020B0604020202020204" pitchFamily="34" charset="0"/>
              </a:endParaRPr>
            </a:p>
          </p:txBody>
        </p:sp>
      </p:grpSp>
      <p:grpSp>
        <p:nvGrpSpPr>
          <p:cNvPr id="18" name="Group 17"/>
          <p:cNvGrpSpPr/>
          <p:nvPr/>
        </p:nvGrpSpPr>
        <p:grpSpPr>
          <a:xfrm>
            <a:off x="8145440" y="3173089"/>
            <a:ext cx="304304" cy="304304"/>
            <a:chOff x="5230080" y="1820664"/>
            <a:chExt cx="416493" cy="416493"/>
          </a:xfrm>
        </p:grpSpPr>
        <p:sp>
          <p:nvSpPr>
            <p:cNvPr id="19" name="Oval 18"/>
            <p:cNvSpPr/>
            <p:nvPr/>
          </p:nvSpPr>
          <p:spPr>
            <a:xfrm>
              <a:off x="5230080" y="1820664"/>
              <a:ext cx="416493" cy="416493"/>
            </a:xfrm>
            <a:prstGeom prst="ellipse">
              <a:avLst/>
            </a:prstGeom>
            <a:gradFill>
              <a:gsLst>
                <a:gs pos="0">
                  <a:schemeClr val="bg2">
                    <a:alpha val="85000"/>
                  </a:schemeClr>
                </a:gs>
                <a:gs pos="100000">
                  <a:schemeClr val="accent1">
                    <a:alpha val="85000"/>
                  </a:schemeClr>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TextBox 19"/>
            <p:cNvSpPr txBox="1"/>
            <p:nvPr/>
          </p:nvSpPr>
          <p:spPr>
            <a:xfrm>
              <a:off x="5253811" y="1839349"/>
              <a:ext cx="369030" cy="379121"/>
            </a:xfrm>
            <a:prstGeom prst="rect">
              <a:avLst/>
            </a:prstGeom>
            <a:noFill/>
          </p:spPr>
          <p:txBody>
            <a:bodyPr wrap="none" rtlCol="0">
              <a:spAutoFit/>
            </a:bodyPr>
            <a:lstStyle/>
            <a:p>
              <a:pPr algn="ctr"/>
              <a:r>
                <a:rPr lang="en-US" sz="1200" smtClean="0">
                  <a:solidFill>
                    <a:schemeClr val="bg1"/>
                  </a:solidFill>
                  <a:latin typeface="Arial" panose="020B0604020202020204" pitchFamily="34" charset="0"/>
                  <a:cs typeface="Arial" panose="020B0604020202020204" pitchFamily="34" charset="0"/>
                </a:rPr>
                <a:t>3</a:t>
              </a:r>
              <a:endParaRPr lang="en-US" sz="1200">
                <a:solidFill>
                  <a:schemeClr val="bg1"/>
                </a:solidFill>
                <a:latin typeface="Arial" panose="020B0604020202020204" pitchFamily="34" charset="0"/>
                <a:cs typeface="Arial" panose="020B0604020202020204" pitchFamily="34" charset="0"/>
              </a:endParaRPr>
            </a:p>
          </p:txBody>
        </p:sp>
      </p:grpSp>
      <p:grpSp>
        <p:nvGrpSpPr>
          <p:cNvPr id="21" name="Group 20"/>
          <p:cNvGrpSpPr/>
          <p:nvPr/>
        </p:nvGrpSpPr>
        <p:grpSpPr>
          <a:xfrm>
            <a:off x="8826909" y="3173089"/>
            <a:ext cx="304304" cy="304304"/>
            <a:chOff x="5230080" y="1820664"/>
            <a:chExt cx="416493" cy="416493"/>
          </a:xfrm>
        </p:grpSpPr>
        <p:sp>
          <p:nvSpPr>
            <p:cNvPr id="22" name="Oval 21"/>
            <p:cNvSpPr/>
            <p:nvPr/>
          </p:nvSpPr>
          <p:spPr>
            <a:xfrm>
              <a:off x="5230080" y="1820664"/>
              <a:ext cx="416493" cy="416493"/>
            </a:xfrm>
            <a:prstGeom prst="ellipse">
              <a:avLst/>
            </a:prstGeom>
            <a:gradFill>
              <a:gsLst>
                <a:gs pos="0">
                  <a:schemeClr val="bg2">
                    <a:alpha val="85000"/>
                  </a:schemeClr>
                </a:gs>
                <a:gs pos="100000">
                  <a:schemeClr val="accent1">
                    <a:alpha val="85000"/>
                  </a:schemeClr>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TextBox 22"/>
            <p:cNvSpPr txBox="1"/>
            <p:nvPr/>
          </p:nvSpPr>
          <p:spPr>
            <a:xfrm>
              <a:off x="5253811" y="1839349"/>
              <a:ext cx="369030" cy="379121"/>
            </a:xfrm>
            <a:prstGeom prst="rect">
              <a:avLst/>
            </a:prstGeom>
            <a:noFill/>
          </p:spPr>
          <p:txBody>
            <a:bodyPr wrap="none" rtlCol="0">
              <a:spAutoFit/>
            </a:bodyPr>
            <a:lstStyle/>
            <a:p>
              <a:pPr algn="ctr"/>
              <a:r>
                <a:rPr lang="en-US" sz="1200" smtClean="0">
                  <a:solidFill>
                    <a:schemeClr val="bg1"/>
                  </a:solidFill>
                  <a:latin typeface="Arial" panose="020B0604020202020204" pitchFamily="34" charset="0"/>
                  <a:cs typeface="Arial" panose="020B0604020202020204" pitchFamily="34" charset="0"/>
                </a:rPr>
                <a:t>4</a:t>
              </a:r>
              <a:endParaRPr lang="en-US" sz="1200">
                <a:solidFill>
                  <a:schemeClr val="bg1"/>
                </a:solidFill>
                <a:latin typeface="Arial" panose="020B0604020202020204" pitchFamily="34" charset="0"/>
                <a:cs typeface="Arial" panose="020B0604020202020204" pitchFamily="34" charset="0"/>
              </a:endParaRPr>
            </a:p>
          </p:txBody>
        </p:sp>
      </p:grpSp>
      <p:grpSp>
        <p:nvGrpSpPr>
          <p:cNvPr id="24" name="Group 23"/>
          <p:cNvGrpSpPr/>
          <p:nvPr/>
        </p:nvGrpSpPr>
        <p:grpSpPr>
          <a:xfrm>
            <a:off x="9611908" y="3176575"/>
            <a:ext cx="304304" cy="304304"/>
            <a:chOff x="5230080" y="1820664"/>
            <a:chExt cx="416493" cy="416493"/>
          </a:xfrm>
        </p:grpSpPr>
        <p:sp>
          <p:nvSpPr>
            <p:cNvPr id="25" name="Oval 24"/>
            <p:cNvSpPr/>
            <p:nvPr/>
          </p:nvSpPr>
          <p:spPr>
            <a:xfrm>
              <a:off x="5230080" y="1820664"/>
              <a:ext cx="416493" cy="416493"/>
            </a:xfrm>
            <a:prstGeom prst="ellipse">
              <a:avLst/>
            </a:prstGeom>
            <a:gradFill>
              <a:gsLst>
                <a:gs pos="0">
                  <a:schemeClr val="bg2">
                    <a:alpha val="85000"/>
                  </a:schemeClr>
                </a:gs>
                <a:gs pos="100000">
                  <a:schemeClr val="accent1">
                    <a:alpha val="85000"/>
                  </a:schemeClr>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TextBox 25"/>
            <p:cNvSpPr txBox="1"/>
            <p:nvPr/>
          </p:nvSpPr>
          <p:spPr>
            <a:xfrm>
              <a:off x="5253811" y="1839349"/>
              <a:ext cx="369030" cy="379121"/>
            </a:xfrm>
            <a:prstGeom prst="rect">
              <a:avLst/>
            </a:prstGeom>
            <a:noFill/>
          </p:spPr>
          <p:txBody>
            <a:bodyPr wrap="none" rtlCol="0">
              <a:spAutoFit/>
            </a:bodyPr>
            <a:lstStyle/>
            <a:p>
              <a:pPr algn="ctr"/>
              <a:r>
                <a:rPr lang="en-US" sz="1200" smtClean="0">
                  <a:solidFill>
                    <a:schemeClr val="bg1"/>
                  </a:solidFill>
                  <a:latin typeface="Arial" panose="020B0604020202020204" pitchFamily="34" charset="0"/>
                  <a:cs typeface="Arial" panose="020B0604020202020204" pitchFamily="34" charset="0"/>
                </a:rPr>
                <a:t>5</a:t>
              </a:r>
              <a:endParaRPr lang="en-US" sz="1200">
                <a:solidFill>
                  <a:schemeClr val="bg1"/>
                </a:solidFill>
                <a:latin typeface="Arial" panose="020B0604020202020204" pitchFamily="34" charset="0"/>
                <a:cs typeface="Arial" panose="020B0604020202020204" pitchFamily="34" charset="0"/>
              </a:endParaRPr>
            </a:p>
          </p:txBody>
        </p:sp>
      </p:grpSp>
      <p:grpSp>
        <p:nvGrpSpPr>
          <p:cNvPr id="27" name="Group 26"/>
          <p:cNvGrpSpPr/>
          <p:nvPr/>
        </p:nvGrpSpPr>
        <p:grpSpPr>
          <a:xfrm>
            <a:off x="10467166" y="3170384"/>
            <a:ext cx="304304" cy="304304"/>
            <a:chOff x="5230080" y="1820664"/>
            <a:chExt cx="416493" cy="416493"/>
          </a:xfrm>
        </p:grpSpPr>
        <p:sp>
          <p:nvSpPr>
            <p:cNvPr id="28" name="Oval 27"/>
            <p:cNvSpPr/>
            <p:nvPr/>
          </p:nvSpPr>
          <p:spPr>
            <a:xfrm>
              <a:off x="5230080" y="1820664"/>
              <a:ext cx="416493" cy="416493"/>
            </a:xfrm>
            <a:prstGeom prst="ellipse">
              <a:avLst/>
            </a:prstGeom>
            <a:gradFill>
              <a:gsLst>
                <a:gs pos="0">
                  <a:schemeClr val="bg2">
                    <a:alpha val="85000"/>
                  </a:schemeClr>
                </a:gs>
                <a:gs pos="100000">
                  <a:schemeClr val="accent1">
                    <a:alpha val="85000"/>
                  </a:schemeClr>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TextBox 28"/>
            <p:cNvSpPr txBox="1"/>
            <p:nvPr/>
          </p:nvSpPr>
          <p:spPr>
            <a:xfrm>
              <a:off x="5253811" y="1839349"/>
              <a:ext cx="369030" cy="379121"/>
            </a:xfrm>
            <a:prstGeom prst="rect">
              <a:avLst/>
            </a:prstGeom>
            <a:noFill/>
          </p:spPr>
          <p:txBody>
            <a:bodyPr wrap="none" rtlCol="0">
              <a:spAutoFit/>
            </a:bodyPr>
            <a:lstStyle/>
            <a:p>
              <a:pPr algn="ctr"/>
              <a:r>
                <a:rPr lang="en-US" sz="1200" smtClean="0">
                  <a:solidFill>
                    <a:schemeClr val="bg1"/>
                  </a:solidFill>
                  <a:latin typeface="Arial" panose="020B0604020202020204" pitchFamily="34" charset="0"/>
                  <a:cs typeface="Arial" panose="020B0604020202020204" pitchFamily="34" charset="0"/>
                </a:rPr>
                <a:t>6</a:t>
              </a:r>
              <a:endParaRPr lang="en-US" sz="1200">
                <a:solidFill>
                  <a:schemeClr val="bg1"/>
                </a:solidFill>
                <a:latin typeface="Arial" panose="020B0604020202020204" pitchFamily="34" charset="0"/>
                <a:cs typeface="Arial" panose="020B0604020202020204" pitchFamily="34" charset="0"/>
              </a:endParaRPr>
            </a:p>
          </p:txBody>
        </p:sp>
      </p:grpSp>
      <p:grpSp>
        <p:nvGrpSpPr>
          <p:cNvPr id="30" name="Group 29"/>
          <p:cNvGrpSpPr/>
          <p:nvPr/>
        </p:nvGrpSpPr>
        <p:grpSpPr>
          <a:xfrm>
            <a:off x="11288647" y="3137616"/>
            <a:ext cx="304304" cy="304304"/>
            <a:chOff x="5230080" y="1820664"/>
            <a:chExt cx="416493" cy="416493"/>
          </a:xfrm>
        </p:grpSpPr>
        <p:sp>
          <p:nvSpPr>
            <p:cNvPr id="31" name="Oval 30"/>
            <p:cNvSpPr/>
            <p:nvPr/>
          </p:nvSpPr>
          <p:spPr>
            <a:xfrm>
              <a:off x="5230080" y="1820664"/>
              <a:ext cx="416493" cy="416493"/>
            </a:xfrm>
            <a:prstGeom prst="ellipse">
              <a:avLst/>
            </a:prstGeom>
            <a:gradFill>
              <a:gsLst>
                <a:gs pos="0">
                  <a:schemeClr val="bg2">
                    <a:alpha val="85000"/>
                  </a:schemeClr>
                </a:gs>
                <a:gs pos="100000">
                  <a:schemeClr val="accent1">
                    <a:alpha val="85000"/>
                  </a:schemeClr>
                </a:gs>
              </a:gsLst>
              <a:lin ang="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TextBox 31"/>
            <p:cNvSpPr txBox="1"/>
            <p:nvPr/>
          </p:nvSpPr>
          <p:spPr>
            <a:xfrm>
              <a:off x="5253811" y="1839349"/>
              <a:ext cx="369030" cy="379121"/>
            </a:xfrm>
            <a:prstGeom prst="rect">
              <a:avLst/>
            </a:prstGeom>
            <a:noFill/>
          </p:spPr>
          <p:txBody>
            <a:bodyPr wrap="none" rtlCol="0">
              <a:spAutoFit/>
            </a:bodyPr>
            <a:lstStyle/>
            <a:p>
              <a:pPr algn="ctr"/>
              <a:r>
                <a:rPr lang="en-US" sz="1200" smtClean="0">
                  <a:solidFill>
                    <a:schemeClr val="bg1"/>
                  </a:solidFill>
                  <a:latin typeface="Arial" panose="020B0604020202020204" pitchFamily="34" charset="0"/>
                  <a:cs typeface="Arial" panose="020B0604020202020204" pitchFamily="34" charset="0"/>
                </a:rPr>
                <a:t>7</a:t>
              </a:r>
              <a:endParaRPr lang="en-US" sz="1200">
                <a:solidFill>
                  <a:schemeClr val="bg1"/>
                </a:solidFill>
                <a:latin typeface="Arial" panose="020B0604020202020204" pitchFamily="34" charset="0"/>
                <a:cs typeface="Arial" panose="020B0604020202020204" pitchFamily="34" charset="0"/>
              </a:endParaRPr>
            </a:p>
          </p:txBody>
        </p:sp>
      </p:grpSp>
      <p:sp>
        <p:nvSpPr>
          <p:cNvPr id="33" name="Rounded Rectangle 32"/>
          <p:cNvSpPr/>
          <p:nvPr/>
        </p:nvSpPr>
        <p:spPr>
          <a:xfrm>
            <a:off x="9715500" y="50562"/>
            <a:ext cx="2795371" cy="449454"/>
          </a:xfrm>
          <a:prstGeom prst="roundRect">
            <a:avLst>
              <a:gd name="adj" fmla="val 50000"/>
            </a:avLst>
          </a:prstGeom>
          <a:gradFill>
            <a:gsLst>
              <a:gs pos="0">
                <a:schemeClr val="bg2">
                  <a:alpha val="85000"/>
                </a:schemeClr>
              </a:gs>
              <a:gs pos="100000">
                <a:schemeClr val="accent1">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latin typeface="Arial" panose="020B0604020202020204" pitchFamily="34" charset="0"/>
                <a:cs typeface="Arial" panose="020B0604020202020204" pitchFamily="34" charset="0"/>
              </a:rPr>
              <a:t>2. MỤC TIÊU ĐỀ TÀI</a:t>
            </a:r>
            <a:endParaRPr lang="en-US" b="1">
              <a:latin typeface="Arial" panose="020B0604020202020204" pitchFamily="34" charset="0"/>
              <a:cs typeface="Arial" panose="020B0604020202020204" pitchFamily="34" charset="0"/>
            </a:endParaRPr>
          </a:p>
        </p:txBody>
      </p:sp>
      <p:sp>
        <p:nvSpPr>
          <p:cNvPr id="35"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lstStyle/>
          <a:p>
            <a:r>
              <a:rPr lang="en-US" smtClean="0"/>
              <a:t>2021</a:t>
            </a:r>
            <a:endParaRPr lang="en-US" dirty="0"/>
          </a:p>
        </p:txBody>
      </p:sp>
    </p:spTree>
    <p:extLst>
      <p:ext uri="{BB962C8B-B14F-4D97-AF65-F5344CB8AC3E}">
        <p14:creationId xmlns:p14="http://schemas.microsoft.com/office/powerpoint/2010/main" val="1298542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Effect transition="in" filter="fade">
                                      <p:cBhvr>
                                        <p:cTn id="4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3.xml><?xml version="1.0" encoding="utf-8"?>
<ds:datastoreItem xmlns:ds="http://schemas.openxmlformats.org/officeDocument/2006/customXml" ds:itemID="{4242AFFF-C96F-4C05-9045-3240A5329ECA}">
  <ds:schemaRef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0</TotalTime>
  <Words>2172</Words>
  <Application>Microsoft Office PowerPoint</Application>
  <PresentationFormat>Widescreen</PresentationFormat>
  <Paragraphs>355</Paragraphs>
  <Slides>32</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Speak Pro</vt:lpstr>
      <vt:lpstr>Arial</vt:lpstr>
      <vt:lpstr>Avenir Next LT Pro</vt:lpstr>
      <vt:lpstr>Wingdings</vt:lpstr>
      <vt:lpstr>Office Theme</vt:lpstr>
      <vt:lpstr>XỬ LÝ CÔNG THỨC TOÁN HỌC TRÊN NỀN TẢNG WEB FORM</vt:lpstr>
      <vt:lpstr>AGENDA</vt:lpstr>
      <vt:lpstr>ĐẶT VẤN ĐỀ</vt:lpstr>
      <vt:lpstr>ƯU ĐIỂM, HẠN CHẾ</vt:lpstr>
      <vt:lpstr>ƯU ĐIỂM, HẠN CHẾ</vt:lpstr>
      <vt:lpstr>ƯU ĐIỂM, HẠN CHẾ</vt:lpstr>
      <vt:lpstr>KHẢO SÁT &amp; XÁC ĐỊNH YÊU CẦU</vt:lpstr>
      <vt:lpstr>KHẢO SÁT &amp; XÁC ĐỊNH YÊU CẦU</vt:lpstr>
      <vt:lpstr>KHẢO SÁT &amp; XÁC ĐỊNH YÊU CẦU</vt:lpstr>
      <vt:lpstr>KHẢO SÁT &amp; XÁC ĐỊNH YÊU CẦU</vt:lpstr>
      <vt:lpstr>MỤC TIÊU ĐỀ TÀI</vt:lpstr>
      <vt:lpstr>NỘI DUNG NGHIÊN CỨU</vt:lpstr>
      <vt:lpstr>Thiết lập các dạng mẫu công thức toán học</vt:lpstr>
      <vt:lpstr>Thiết lập các dạng mẫu công thức toán học</vt:lpstr>
      <vt:lpstr>Thiết lập các dạng mẫu công thức toán học</vt:lpstr>
      <vt:lpstr>Tạo ứng dụng web HTML, CSS, Javascript</vt:lpstr>
      <vt:lpstr>Sử dụng MathML để hiển thị công thức toán học</vt:lpstr>
      <vt:lpstr>Ứng dụng Responsive Web-design</vt:lpstr>
      <vt:lpstr>Nghiên cứu Tesseract JS và ứng dụng OCR</vt:lpstr>
      <vt:lpstr>Sử dụng Firebase Cloud Storage lưu trữ dữ liệu</vt:lpstr>
      <vt:lpstr>KẾT QUẢ ĐẠT ĐƯỢC</vt:lpstr>
      <vt:lpstr>Khung định dạng dữ liệu</vt:lpstr>
      <vt:lpstr>Phân loại các ký tự đặc biệt dùng trong các biểu thức khoa học</vt:lpstr>
      <vt:lpstr>Một số biểu thức mẫu thông dụng</vt:lpstr>
      <vt:lpstr>Trích xuất dữ liệu từ hình ảnh </vt:lpstr>
      <vt:lpstr>Khung nhập liệu song song cho nhà phát triển</vt:lpstr>
      <vt:lpstr>Trang hướng dẫn cài đặt sử dụng</vt:lpstr>
      <vt:lpstr>Trang hướng dẫn cài đặt sử dụng</vt:lpstr>
      <vt:lpstr>Tính mới và sáng tạo</vt:lpstr>
      <vt:lpstr>Hạn chế</vt:lpstr>
      <vt:lpstr>PHƯƠNG HƯỚNG PHÁT TRIỂN</vt:lpstr>
      <vt:lpstr>XIN CHÂN THÀNH CẢM ƠN QUÝ THẦY CÔ VÀ CÁC BẠN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2021-07-12T02:21:01Z</dcterms:created>
  <dcterms:modified xsi:type="dcterms:W3CDTF">2021-08-15T10:34:28Z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